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2" r:id="rId2"/>
    <p:sldMasterId id="2147483657" r:id="rId3"/>
  </p:sldMasterIdLst>
  <p:notesMasterIdLst>
    <p:notesMasterId r:id="rId66"/>
  </p:notesMasterIdLst>
  <p:handoutMasterIdLst>
    <p:handoutMasterId r:id="rId67"/>
  </p:handoutMasterIdLst>
  <p:sldIdLst>
    <p:sldId id="273" r:id="rId4"/>
    <p:sldId id="343" r:id="rId5"/>
    <p:sldId id="286" r:id="rId6"/>
    <p:sldId id="341" r:id="rId7"/>
    <p:sldId id="342" r:id="rId8"/>
    <p:sldId id="284" r:id="rId9"/>
    <p:sldId id="270" r:id="rId10"/>
    <p:sldId id="345" r:id="rId11"/>
    <p:sldId id="346" r:id="rId12"/>
    <p:sldId id="277" r:id="rId13"/>
    <p:sldId id="282" r:id="rId14"/>
    <p:sldId id="279" r:id="rId15"/>
    <p:sldId id="347" r:id="rId16"/>
    <p:sldId id="283" r:id="rId17"/>
    <p:sldId id="288" r:id="rId18"/>
    <p:sldId id="293" r:id="rId19"/>
    <p:sldId id="289" r:id="rId20"/>
    <p:sldId id="290" r:id="rId21"/>
    <p:sldId id="291" r:id="rId22"/>
    <p:sldId id="294" r:id="rId23"/>
    <p:sldId id="295" r:id="rId24"/>
    <p:sldId id="297" r:id="rId25"/>
    <p:sldId id="298" r:id="rId26"/>
    <p:sldId id="300" r:id="rId27"/>
    <p:sldId id="301" r:id="rId28"/>
    <p:sldId id="302" r:id="rId29"/>
    <p:sldId id="303" r:id="rId30"/>
    <p:sldId id="312" r:id="rId31"/>
    <p:sldId id="305" r:id="rId32"/>
    <p:sldId id="306" r:id="rId33"/>
    <p:sldId id="307" r:id="rId34"/>
    <p:sldId id="316" r:id="rId35"/>
    <p:sldId id="309" r:id="rId36"/>
    <p:sldId id="310" r:id="rId37"/>
    <p:sldId id="313" r:id="rId38"/>
    <p:sldId id="314" r:id="rId39"/>
    <p:sldId id="315" r:id="rId40"/>
    <p:sldId id="317" r:id="rId41"/>
    <p:sldId id="318" r:id="rId42"/>
    <p:sldId id="319" r:id="rId43"/>
    <p:sldId id="320" r:id="rId44"/>
    <p:sldId id="330" r:id="rId45"/>
    <p:sldId id="322" r:id="rId46"/>
    <p:sldId id="321" r:id="rId47"/>
    <p:sldId id="323" r:id="rId48"/>
    <p:sldId id="324" r:id="rId49"/>
    <p:sldId id="325" r:id="rId50"/>
    <p:sldId id="326" r:id="rId51"/>
    <p:sldId id="327" r:id="rId52"/>
    <p:sldId id="328" r:id="rId53"/>
    <p:sldId id="329" r:id="rId54"/>
    <p:sldId id="331" r:id="rId55"/>
    <p:sldId id="332" r:id="rId56"/>
    <p:sldId id="333" r:id="rId57"/>
    <p:sldId id="334" r:id="rId58"/>
    <p:sldId id="335" r:id="rId59"/>
    <p:sldId id="336" r:id="rId60"/>
    <p:sldId id="337" r:id="rId61"/>
    <p:sldId id="338" r:id="rId62"/>
    <p:sldId id="340" r:id="rId63"/>
    <p:sldId id="339" r:id="rId64"/>
    <p:sldId id="349" r:id="rId65"/>
  </p:sldIdLst>
  <p:sldSz cx="12192000" cy="6858000"/>
  <p:notesSz cx="6858000" cy="9144000"/>
  <p:embeddedFontLst>
    <p:embeddedFont>
      <p:font typeface="Lato" panose="020F0502020204030203" pitchFamily="34" charset="0"/>
      <p:regular r:id="rId68"/>
      <p:bold r:id="rId69"/>
      <p:italic r:id="rId70"/>
      <p:boldItalic r:id="rId71"/>
    </p:embeddedFont>
    <p:embeddedFont>
      <p:font typeface="Montserrat" pitchFamily="2" charset="77"/>
      <p:regular r:id="rId72"/>
      <p:bold r:id="rId73"/>
      <p:italic r:id="rId74"/>
      <p:boldItalic r:id="rId75"/>
    </p:embeddedFont>
    <p:embeddedFont>
      <p:font typeface="Open Sans" panose="020B0606030504020204" pitchFamily="34" charset="0"/>
      <p:regular r:id="rId76"/>
      <p:bold r:id="rId77"/>
      <p:italic r:id="rId78"/>
      <p:boldItalic r:id="rId79"/>
    </p:embeddedFont>
    <p:embeddedFont>
      <p:font typeface="Open Sans Light" panose="020B0306030504020204" pitchFamily="34" charset="0"/>
      <p:regular r:id="rId80"/>
      <p:italic r:id="rId81"/>
    </p:embeddedFont>
    <p:embeddedFont>
      <p:font typeface="Roboto" panose="02000000000000000000" pitchFamily="2" charset="0"/>
      <p:regular r:id="rId82"/>
      <p:bold r:id="rId83"/>
      <p:italic r:id="rId84"/>
      <p:boldItalic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6A"/>
    <a:srgbClr val="EC8F2D"/>
    <a:srgbClr val="091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99" autoAdjust="0"/>
    <p:restoredTop sz="65730" autoAdjust="0"/>
  </p:normalViewPr>
  <p:slideViewPr>
    <p:cSldViewPr snapToGrid="0" snapToObjects="1">
      <p:cViewPr varScale="1">
        <p:scale>
          <a:sx n="87" d="100"/>
          <a:sy n="87" d="100"/>
        </p:scale>
        <p:origin x="1560" y="4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9.fntdata"/><Relationship Id="rId7" Type="http://schemas.openxmlformats.org/officeDocument/2006/relationships/slide" Target="slides/slide4.xml"/><Relationship Id="rId71"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notesMaster" Target="notesMasters/notesMaster1.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font" Target="fonts/font15.fntdata"/><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8E9D59-5844-F849-913A-65B1E54CF8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2A5F79F-B224-A641-A78B-D89DAD431D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E3D2F0-AD18-0F43-97B6-FA6F3A1CACD1}" type="datetimeFigureOut">
              <a:rPr lang="en-US" smtClean="0"/>
              <a:t>11/21/25</a:t>
            </a:fld>
            <a:endParaRPr lang="en-US"/>
          </a:p>
        </p:txBody>
      </p:sp>
      <p:sp>
        <p:nvSpPr>
          <p:cNvPr id="4" name="Footer Placeholder 3">
            <a:extLst>
              <a:ext uri="{FF2B5EF4-FFF2-40B4-BE49-F238E27FC236}">
                <a16:creationId xmlns:a16="http://schemas.microsoft.com/office/drawing/2014/main" id="{CCEB9AF8-84F1-164F-B820-E4C20A7C9D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0C43EF8-8BEB-2242-A9EF-E0AB95AAB2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ADCFDD-BDBB-C946-876B-D2EA35933585}" type="slidenum">
              <a:rPr lang="en-US" smtClean="0"/>
              <a:t>‹#›</a:t>
            </a:fld>
            <a:endParaRPr lang="en-US"/>
          </a:p>
        </p:txBody>
      </p:sp>
    </p:spTree>
    <p:extLst>
      <p:ext uri="{BB962C8B-B14F-4D97-AF65-F5344CB8AC3E}">
        <p14:creationId xmlns:p14="http://schemas.microsoft.com/office/powerpoint/2010/main" val="8692055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9B983-1553-1C46-B48B-F38E58C2F9FC}" type="datetimeFigureOut">
              <a:rPr lang="en-US" smtClean="0"/>
              <a:t>11/21/25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935A3-0775-104D-910C-12A8983E985E}" type="slidenum">
              <a:rPr lang="en-US" smtClean="0"/>
              <a:t>‹#›</a:t>
            </a:fld>
            <a:endParaRPr lang="en-US"/>
          </a:p>
        </p:txBody>
      </p:sp>
    </p:spTree>
    <p:extLst>
      <p:ext uri="{BB962C8B-B14F-4D97-AF65-F5344CB8AC3E}">
        <p14:creationId xmlns:p14="http://schemas.microsoft.com/office/powerpoint/2010/main" val="42869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ptzero.m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10FEA-FAB3-2540-5666-6013BE6F1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C43E2-5E2D-3A09-7FAB-97A2146FB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E8EE62-FB6D-4907-9721-FB26AC12C0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90E900-210E-D74D-A99E-F6D18FDDF7C5}"/>
              </a:ext>
            </a:extLst>
          </p:cNvPr>
          <p:cNvSpPr>
            <a:spLocks noGrp="1"/>
          </p:cNvSpPr>
          <p:nvPr>
            <p:ph type="sldNum" sz="quarter" idx="5"/>
          </p:nvPr>
        </p:nvSpPr>
        <p:spPr/>
        <p:txBody>
          <a:bodyPr/>
          <a:lstStyle/>
          <a:p>
            <a:fld id="{263935A3-0775-104D-910C-12A8983E985E}" type="slidenum">
              <a:rPr lang="en-US" smtClean="0"/>
              <a:t>2</a:t>
            </a:fld>
            <a:endParaRPr lang="en-US"/>
          </a:p>
        </p:txBody>
      </p:sp>
    </p:spTree>
    <p:extLst>
      <p:ext uri="{BB962C8B-B14F-4D97-AF65-F5344CB8AC3E}">
        <p14:creationId xmlns:p14="http://schemas.microsoft.com/office/powerpoint/2010/main" val="1548919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might not realize it, but AI is already in a lot of things you use every day.</a:t>
            </a:r>
            <a:br>
              <a:rPr lang="en-US" dirty="0"/>
            </a:br>
            <a:r>
              <a:rPr lang="en-US" dirty="0"/>
              <a:t>Here are some examples — and after we go through these, I want to hear yours.</a:t>
            </a:r>
            <a:br>
              <a:rPr lang="en-US" dirty="0"/>
            </a:br>
            <a:r>
              <a:rPr lang="en-US" dirty="0"/>
              <a:t>Think about anything you use at home that recommends things, recognizes faces, filters photos, or automatically adjusts to what you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"Show Your AI" Activity:</a:t>
            </a:r>
          </a:p>
          <a:p>
            <a:endParaRPr lang="en-US" dirty="0"/>
          </a:p>
          <a:p>
            <a:r>
              <a:rPr lang="en-US" dirty="0"/>
              <a:t>"Everyone hold up your phone. How many of these AI features are running right now?”</a:t>
            </a:r>
          </a:p>
          <a:p>
            <a:endParaRPr lang="en-US" dirty="0"/>
          </a:p>
          <a:p>
            <a:r>
              <a:rPr lang="en-US" b="1" dirty="0"/>
              <a:t>Go through the list with quick votes/actions:</a:t>
            </a:r>
          </a:p>
          <a:p>
            <a:endParaRPr lang="en-US" dirty="0"/>
          </a:p>
          <a:p>
            <a:r>
              <a:rPr lang="en-US" b="1" dirty="0"/>
              <a:t>Smartphones:</a:t>
            </a:r>
            <a:r>
              <a:rPr lang="en-US" dirty="0"/>
              <a:t> "Who has Face ID or uses Siri/Alexa? Raise your hand!"</a:t>
            </a:r>
          </a:p>
          <a:p>
            <a:r>
              <a:rPr lang="en-US" b="1" dirty="0"/>
              <a:t>Streaming Services:</a:t>
            </a:r>
            <a:r>
              <a:rPr lang="en-US" dirty="0"/>
              <a:t> "Who saw a YouTube or Netflix recommendation today? Nod your head!"</a:t>
            </a:r>
          </a:p>
          <a:p>
            <a:r>
              <a:rPr lang="en-US" b="1" dirty="0"/>
              <a:t>Gaming:</a:t>
            </a:r>
            <a:r>
              <a:rPr lang="en-US" dirty="0"/>
              <a:t> "Who plays a game where the enemies or teammates act smart? Shout out the game name!"</a:t>
            </a:r>
          </a:p>
        </p:txBody>
      </p:sp>
      <p:sp>
        <p:nvSpPr>
          <p:cNvPr id="4" name="Slide Number Placeholder 3"/>
          <p:cNvSpPr>
            <a:spLocks noGrp="1"/>
          </p:cNvSpPr>
          <p:nvPr>
            <p:ph type="sldNum" sz="quarter" idx="5"/>
          </p:nvPr>
        </p:nvSpPr>
        <p:spPr/>
        <p:txBody>
          <a:bodyPr/>
          <a:lstStyle/>
          <a:p>
            <a:fld id="{263935A3-0775-104D-910C-12A8983E985E}" type="slidenum">
              <a:rPr lang="en-US" smtClean="0"/>
              <a:t>11</a:t>
            </a:fld>
            <a:endParaRPr lang="en-US"/>
          </a:p>
        </p:txBody>
      </p:sp>
    </p:spTree>
    <p:extLst>
      <p:ext uri="{BB962C8B-B14F-4D97-AF65-F5344CB8AC3E}">
        <p14:creationId xmlns:p14="http://schemas.microsoft.com/office/powerpoint/2010/main" val="1439298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isn’t just at home — it’s also everywhere at school.</a:t>
            </a:r>
          </a:p>
          <a:p>
            <a:br>
              <a:rPr lang="en-US" dirty="0"/>
            </a:br>
            <a:r>
              <a:rPr lang="en-US" dirty="0"/>
              <a:t>Some tools help you write or study. Some help you learn languages. Some help teachers organize work. And even the school Wi-Fi uses AI to keep everyone safe.</a:t>
            </a:r>
          </a:p>
          <a:p>
            <a:endParaRPr lang="en-US" dirty="0"/>
          </a:p>
          <a:p>
            <a:r>
              <a:rPr lang="en-US" dirty="0"/>
              <a:t>What else can you think of that uses AI at school?</a:t>
            </a:r>
          </a:p>
        </p:txBody>
      </p:sp>
      <p:sp>
        <p:nvSpPr>
          <p:cNvPr id="4" name="Slide Number Placeholder 3"/>
          <p:cNvSpPr>
            <a:spLocks noGrp="1"/>
          </p:cNvSpPr>
          <p:nvPr>
            <p:ph type="sldNum" sz="quarter" idx="5"/>
          </p:nvPr>
        </p:nvSpPr>
        <p:spPr/>
        <p:txBody>
          <a:bodyPr/>
          <a:lstStyle/>
          <a:p>
            <a:fld id="{263935A3-0775-104D-910C-12A8983E985E}" type="slidenum">
              <a:rPr lang="en-US" smtClean="0"/>
              <a:t>12</a:t>
            </a:fld>
            <a:endParaRPr lang="en-US"/>
          </a:p>
        </p:txBody>
      </p:sp>
    </p:spTree>
    <p:extLst>
      <p:ext uri="{BB962C8B-B14F-4D97-AF65-F5344CB8AC3E}">
        <p14:creationId xmlns:p14="http://schemas.microsoft.com/office/powerpoint/2010/main" val="814523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09ED7-63C1-ED01-8A58-12F328404B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33DF7C-7534-8D7C-55F8-61A9BFF098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F125B-D56C-DCD8-B928-7215169E790D}"/>
              </a:ext>
            </a:extLst>
          </p:cNvPr>
          <p:cNvSpPr>
            <a:spLocks noGrp="1"/>
          </p:cNvSpPr>
          <p:nvPr>
            <p:ph type="body" idx="1"/>
          </p:nvPr>
        </p:nvSpPr>
        <p:spPr/>
        <p:txBody>
          <a:bodyPr/>
          <a:lstStyle/>
          <a:p>
            <a:r>
              <a:rPr lang="en-US" dirty="0"/>
              <a:t>AI isn’t just at home or at school — it’s everywhere in the world.</a:t>
            </a:r>
          </a:p>
          <a:p>
            <a:br>
              <a:rPr lang="en-US" dirty="0"/>
            </a:br>
            <a:r>
              <a:rPr lang="en-US" dirty="0"/>
              <a:t>When you travel, shop, drive in a car, get music suggestions, or even use a smartwatch, AI is helping behind the scenes.</a:t>
            </a:r>
          </a:p>
          <a:p>
            <a:br>
              <a:rPr lang="en-US" dirty="0"/>
            </a:br>
            <a:r>
              <a:rPr lang="en-US" dirty="0"/>
              <a:t>What other everyday tools do you think are using AI?</a:t>
            </a:r>
          </a:p>
        </p:txBody>
      </p:sp>
      <p:sp>
        <p:nvSpPr>
          <p:cNvPr id="4" name="Slide Number Placeholder 3">
            <a:extLst>
              <a:ext uri="{FF2B5EF4-FFF2-40B4-BE49-F238E27FC236}">
                <a16:creationId xmlns:a16="http://schemas.microsoft.com/office/drawing/2014/main" id="{AA2A8D7D-B88F-8859-14E2-766598542B0B}"/>
              </a:ext>
            </a:extLst>
          </p:cNvPr>
          <p:cNvSpPr>
            <a:spLocks noGrp="1"/>
          </p:cNvSpPr>
          <p:nvPr>
            <p:ph type="sldNum" sz="quarter" idx="5"/>
          </p:nvPr>
        </p:nvSpPr>
        <p:spPr/>
        <p:txBody>
          <a:bodyPr/>
          <a:lstStyle/>
          <a:p>
            <a:fld id="{263935A3-0775-104D-910C-12A8983E985E}" type="slidenum">
              <a:rPr lang="en-US" smtClean="0"/>
              <a:t>13</a:t>
            </a:fld>
            <a:endParaRPr lang="en-US"/>
          </a:p>
        </p:txBody>
      </p:sp>
    </p:spTree>
    <p:extLst>
      <p:ext uri="{BB962C8B-B14F-4D97-AF65-F5344CB8AC3E}">
        <p14:creationId xmlns:p14="http://schemas.microsoft.com/office/powerpoint/2010/main" val="213499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CF4D3-F9CF-0D91-C3CD-9B762CB438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903A0-5F75-3721-88F1-76E193A61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48E694-1582-9DED-2CDA-B16B249BC4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7440F7-B5B6-E542-5057-827CD516D7D6}"/>
              </a:ext>
            </a:extLst>
          </p:cNvPr>
          <p:cNvSpPr>
            <a:spLocks noGrp="1"/>
          </p:cNvSpPr>
          <p:nvPr>
            <p:ph type="sldNum" sz="quarter" idx="5"/>
          </p:nvPr>
        </p:nvSpPr>
        <p:spPr/>
        <p:txBody>
          <a:bodyPr/>
          <a:lstStyle/>
          <a:p>
            <a:fld id="{263935A3-0775-104D-910C-12A8983E985E}" type="slidenum">
              <a:rPr lang="en-US" smtClean="0"/>
              <a:t>14</a:t>
            </a:fld>
            <a:endParaRPr lang="en-US"/>
          </a:p>
        </p:txBody>
      </p:sp>
    </p:spTree>
    <p:extLst>
      <p:ext uri="{BB962C8B-B14F-4D97-AF65-F5344CB8AC3E}">
        <p14:creationId xmlns:p14="http://schemas.microsoft.com/office/powerpoint/2010/main" val="598011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 is like teaching computers to think and make decisions—almost like giving them a brain.</a:t>
            </a:r>
          </a:p>
          <a:p>
            <a:r>
              <a:rPr lang="en-US" sz="1200" kern="1200" dirty="0">
                <a:solidFill>
                  <a:schemeClr val="tx1"/>
                </a:solidFill>
                <a:effectLst/>
                <a:latin typeface="+mn-lt"/>
                <a:ea typeface="+mn-ea"/>
                <a:cs typeface="+mn-cs"/>
              </a:rPr>
              <a:t>But instead of learning from a teacher, they learn from </a:t>
            </a:r>
            <a:r>
              <a:rPr lang="en-US" sz="1200" i="1" kern="1200" dirty="0">
                <a:solidFill>
                  <a:schemeClr val="tx1"/>
                </a:solidFill>
                <a:effectLst/>
                <a:latin typeface="+mn-lt"/>
                <a:ea typeface="+mn-ea"/>
                <a:cs typeface="+mn-cs"/>
              </a:rPr>
              <a:t>data</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Imagine teaching a baby what a cat is.</a:t>
            </a:r>
          </a:p>
          <a:p>
            <a:r>
              <a:rPr lang="en-US" sz="1200" kern="1200" dirty="0">
                <a:solidFill>
                  <a:schemeClr val="tx1"/>
                </a:solidFill>
                <a:effectLst/>
                <a:latin typeface="+mn-lt"/>
                <a:ea typeface="+mn-ea"/>
                <a:cs typeface="+mn-cs"/>
              </a:rPr>
              <a:t>You show the baby many pictures of cats.</a:t>
            </a:r>
          </a:p>
          <a:p>
            <a:r>
              <a:rPr lang="en-US" sz="1200" kern="1200" dirty="0">
                <a:solidFill>
                  <a:schemeClr val="tx1"/>
                </a:solidFill>
                <a:effectLst/>
                <a:latin typeface="+mn-lt"/>
                <a:ea typeface="+mn-ea"/>
                <a:cs typeface="+mn-cs"/>
              </a:rPr>
              <a:t>The baby slowly learns the patterns: pointy ears, whiskers, tail.”</a:t>
            </a:r>
          </a:p>
          <a:p>
            <a:r>
              <a:rPr lang="en-US" sz="1200" kern="1200" dirty="0">
                <a:solidFill>
                  <a:schemeClr val="tx1"/>
                </a:solidFill>
                <a:effectLst/>
                <a:latin typeface="+mn-lt"/>
                <a:ea typeface="+mn-ea"/>
                <a:cs typeface="+mn-cs"/>
              </a:rPr>
              <a:t>“Machine learning is the same.</a:t>
            </a:r>
          </a:p>
          <a:p>
            <a:r>
              <a:rPr lang="en-US" sz="1200" kern="1200" dirty="0">
                <a:solidFill>
                  <a:schemeClr val="tx1"/>
                </a:solidFill>
                <a:effectLst/>
                <a:latin typeface="+mn-lt"/>
                <a:ea typeface="+mn-ea"/>
                <a:cs typeface="+mn-cs"/>
              </a:rPr>
              <a:t>We show the computer thousands of pictures, and it learns the patterns.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3935A3-0775-104D-910C-12A8983E985E}" type="slidenum">
              <a:rPr lang="en-US" smtClean="0"/>
              <a:t>15</a:t>
            </a:fld>
            <a:endParaRPr lang="en-US"/>
          </a:p>
        </p:txBody>
      </p:sp>
    </p:spTree>
    <p:extLst>
      <p:ext uri="{BB962C8B-B14F-4D97-AF65-F5344CB8AC3E}">
        <p14:creationId xmlns:p14="http://schemas.microsoft.com/office/powerpoint/2010/main" val="321694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89EE4-A316-83E3-52BD-1A1149618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40106-1037-EB03-8AFB-A22E445B8F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4F5570-654E-B5FF-CB77-815C8A5B3BD6}"/>
              </a:ext>
            </a:extLst>
          </p:cNvPr>
          <p:cNvSpPr>
            <a:spLocks noGrp="1"/>
          </p:cNvSpPr>
          <p:nvPr>
            <p:ph type="body" idx="1"/>
          </p:nvPr>
        </p:nvSpPr>
        <p:spPr/>
        <p:txBody>
          <a:bodyPr/>
          <a:lstStyle/>
          <a:p>
            <a:r>
              <a:rPr lang="en-US" dirty="0"/>
              <a:t>Now let’s talk about what machine learning really means.</a:t>
            </a:r>
            <a:br>
              <a:rPr lang="en-US" dirty="0"/>
            </a:br>
            <a:r>
              <a:rPr lang="en-US" dirty="0"/>
              <a:t>Machine learning is when a computer </a:t>
            </a:r>
            <a:r>
              <a:rPr lang="en-US" b="1" dirty="0"/>
              <a:t>learns patterns</a:t>
            </a:r>
            <a:r>
              <a:rPr lang="en-US" dirty="0"/>
              <a:t> from examples.</a:t>
            </a:r>
          </a:p>
          <a:p>
            <a:endParaRPr lang="en-US" dirty="0"/>
          </a:p>
          <a:p>
            <a:r>
              <a:rPr lang="en-US" dirty="0"/>
              <a:t>For example, look at these sentences.</a:t>
            </a:r>
            <a:br>
              <a:rPr lang="en-US" dirty="0"/>
            </a:br>
            <a:r>
              <a:rPr lang="en-US" dirty="0"/>
              <a:t>Some feel positive, and some feel negative.</a:t>
            </a:r>
            <a:br>
              <a:rPr lang="en-US" dirty="0"/>
            </a:br>
            <a:r>
              <a:rPr lang="en-US" dirty="0"/>
              <a:t>A human can tell right away.</a:t>
            </a:r>
            <a:br>
              <a:rPr lang="en-US" dirty="0"/>
            </a:br>
            <a:r>
              <a:rPr lang="en-US" dirty="0"/>
              <a:t>And machine learning can too — because it learns the patterns in how we write.</a:t>
            </a:r>
          </a:p>
          <a:p>
            <a:r>
              <a:rPr lang="en-US" dirty="0"/>
              <a:t>So if we give the computer enough examples of positive and negative sentences, it learns to tell the difference on its own.”</a:t>
            </a:r>
          </a:p>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9CCBC08-1803-3233-7432-CBDA69F43AC3}"/>
              </a:ext>
            </a:extLst>
          </p:cNvPr>
          <p:cNvSpPr>
            <a:spLocks noGrp="1"/>
          </p:cNvSpPr>
          <p:nvPr>
            <p:ph type="sldNum" sz="quarter" idx="5"/>
          </p:nvPr>
        </p:nvSpPr>
        <p:spPr/>
        <p:txBody>
          <a:bodyPr/>
          <a:lstStyle/>
          <a:p>
            <a:fld id="{263935A3-0775-104D-910C-12A8983E985E}" type="slidenum">
              <a:rPr lang="en-US" smtClean="0"/>
              <a:t>16</a:t>
            </a:fld>
            <a:endParaRPr lang="en-US"/>
          </a:p>
        </p:txBody>
      </p:sp>
    </p:spTree>
    <p:extLst>
      <p:ext uri="{BB962C8B-B14F-4D97-AF65-F5344CB8AC3E}">
        <p14:creationId xmlns:p14="http://schemas.microsoft.com/office/powerpoint/2010/main" val="1949413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like teaching a robot how to shoot a basketball.</a:t>
            </a:r>
            <a:br>
              <a:rPr lang="en-US" dirty="0"/>
            </a:br>
            <a:r>
              <a:rPr lang="en-US" dirty="0"/>
              <a:t>At first, it’s terrible — it misses every time.</a:t>
            </a:r>
            <a:br>
              <a:rPr lang="en-US" dirty="0"/>
            </a:br>
            <a:r>
              <a:rPr lang="en-US" dirty="0"/>
              <a:t>But each time it misses, it learns just a tiny bit. It fixes its angle or its strength.</a:t>
            </a:r>
            <a:br>
              <a:rPr lang="en-US" dirty="0"/>
            </a:br>
            <a:r>
              <a:rPr lang="en-US" dirty="0"/>
              <a:t>Try, fail, improve… try, fail, improve.</a:t>
            </a:r>
          </a:p>
          <a:p>
            <a:endParaRPr lang="en-US" dirty="0"/>
          </a:p>
          <a:p>
            <a:r>
              <a:rPr lang="en-US" dirty="0"/>
              <a:t>AI models learn the same way. They make small mistakes millions of times and slowly get better.</a:t>
            </a:r>
          </a:p>
          <a:p>
            <a:endParaRPr lang="en-US" dirty="0"/>
          </a:p>
          <a:p>
            <a:r>
              <a:rPr lang="en-US" dirty="0"/>
              <a:t>Now we’re going to try the same idea ourselves — take a piece of paper, crumble it into a ball, and throw it into the trash bin from 10 feet away.</a:t>
            </a:r>
            <a:br>
              <a:rPr lang="en-US" dirty="0"/>
            </a:br>
            <a:r>
              <a:rPr lang="en-US" dirty="0"/>
              <a:t>You’ll miss, and then you’ll adjust.</a:t>
            </a:r>
            <a:br>
              <a:rPr lang="en-US" dirty="0"/>
            </a:br>
            <a:r>
              <a:rPr lang="en-US" dirty="0"/>
              <a:t>That’s machine learning.</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17</a:t>
            </a:fld>
            <a:endParaRPr lang="en-US"/>
          </a:p>
        </p:txBody>
      </p:sp>
    </p:spTree>
    <p:extLst>
      <p:ext uri="{BB962C8B-B14F-4D97-AF65-F5344CB8AC3E}">
        <p14:creationId xmlns:p14="http://schemas.microsoft.com/office/powerpoint/2010/main" val="1634926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all about learning from examples, not rules.</a:t>
            </a:r>
          </a:p>
          <a:p>
            <a:endParaRPr lang="en-US" dirty="0"/>
          </a:p>
          <a:p>
            <a:r>
              <a:rPr lang="en-US" dirty="0"/>
              <a:t>For example, imagine you cook a dish for the first time. Maybe it’s too salty.</a:t>
            </a:r>
            <a:br>
              <a:rPr lang="en-US" dirty="0"/>
            </a:br>
            <a:r>
              <a:rPr lang="en-US" dirty="0"/>
              <a:t>Next time, you add less salt. You adjust. Then you adjust again until it tastes right.</a:t>
            </a:r>
          </a:p>
          <a:p>
            <a:endParaRPr lang="en-US" dirty="0"/>
          </a:p>
          <a:p>
            <a:r>
              <a:rPr lang="en-US" dirty="0"/>
              <a:t>Machine learning works the same way. It improves step by step.</a:t>
            </a:r>
          </a:p>
          <a:p>
            <a:endParaRPr lang="en-US" dirty="0"/>
          </a:p>
          <a:p>
            <a:r>
              <a:rPr lang="en-US" dirty="0"/>
              <a:t>Another example is selfies. If you give a computer a thousand selfies, it starts to learn what a face looks like.</a:t>
            </a:r>
            <a:br>
              <a:rPr lang="en-US" dirty="0"/>
            </a:br>
            <a:r>
              <a:rPr lang="en-US" dirty="0"/>
              <a:t>It isn’t because someone programmed every detail — it’s because it saw so many examples.</a:t>
            </a:r>
          </a:p>
          <a:p>
            <a:endParaRPr lang="en-US" dirty="0"/>
          </a:p>
          <a:p>
            <a:r>
              <a:rPr lang="en-US" dirty="0"/>
              <a:t>So the big idea is: machine learning learns by looking at lots of data and adjusting little by little.”</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18</a:t>
            </a:fld>
            <a:endParaRPr lang="en-US"/>
          </a:p>
        </p:txBody>
      </p:sp>
    </p:spTree>
    <p:extLst>
      <p:ext uri="{BB962C8B-B14F-4D97-AF65-F5344CB8AC3E}">
        <p14:creationId xmlns:p14="http://schemas.microsoft.com/office/powerpoint/2010/main" val="3667306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we’re going to try something fun — an </a:t>
            </a:r>
            <a:r>
              <a:rPr lang="en-US" b="1" dirty="0"/>
              <a:t>AI guessing game</a:t>
            </a:r>
            <a:r>
              <a:rPr lang="en-US" dirty="0"/>
              <a:t>.</a:t>
            </a:r>
          </a:p>
          <a:p>
            <a:endParaRPr lang="en-US" dirty="0"/>
          </a:p>
          <a:p>
            <a:r>
              <a:rPr lang="en-US" dirty="0"/>
              <a:t>These are three websites where you can show an image or object to an AI, and it will try to </a:t>
            </a:r>
            <a:r>
              <a:rPr lang="en-US" b="1" dirty="0"/>
              <a:t>guess what it is</a:t>
            </a:r>
            <a:r>
              <a:rPr lang="en-US" dirty="0"/>
              <a:t>.</a:t>
            </a:r>
          </a:p>
          <a:p>
            <a:pPr marL="171450" indent="-171450">
              <a:buFont typeface="Arial" panose="020B0604020202020204" pitchFamily="34" charset="0"/>
              <a:buChar char="•"/>
            </a:pPr>
            <a:r>
              <a:rPr lang="en-US" dirty="0"/>
              <a:t>The first one is </a:t>
            </a:r>
            <a:r>
              <a:rPr lang="en-US" b="1" dirty="0"/>
              <a:t>Google’s Teachable Machine</a:t>
            </a:r>
            <a:r>
              <a:rPr lang="en-US" dirty="0"/>
              <a:t>.</a:t>
            </a:r>
            <a:br>
              <a:rPr lang="en-US" dirty="0"/>
            </a:br>
            <a:r>
              <a:rPr lang="en-US" dirty="0"/>
              <a:t>This one lets you train your own mini-AI by giving it examples. It’s super simple and very cool.</a:t>
            </a:r>
          </a:p>
          <a:p>
            <a:pPr marL="171450" indent="-171450">
              <a:buFont typeface="Arial" panose="020B0604020202020204" pitchFamily="34" charset="0"/>
              <a:buChar char="•"/>
            </a:pPr>
            <a:r>
              <a:rPr lang="en-US" dirty="0"/>
              <a:t>The second one is a </a:t>
            </a:r>
            <a:r>
              <a:rPr lang="en-US" b="1" dirty="0" err="1"/>
              <a:t>HuggingFace</a:t>
            </a:r>
            <a:r>
              <a:rPr lang="en-US" b="1" dirty="0"/>
              <a:t> demo</a:t>
            </a:r>
            <a:r>
              <a:rPr lang="en-US" dirty="0"/>
              <a:t>.</a:t>
            </a:r>
            <a:br>
              <a:rPr lang="en-US" dirty="0"/>
            </a:br>
            <a:r>
              <a:rPr lang="en-US" dirty="0"/>
              <a:t>You upload a picture of a dog or cat, and the AI will guess which one it is.</a:t>
            </a:r>
          </a:p>
          <a:p>
            <a:pPr marL="171450" indent="-171450">
              <a:buFont typeface="Arial" panose="020B0604020202020204" pitchFamily="34" charset="0"/>
              <a:buChar char="•"/>
            </a:pPr>
            <a:r>
              <a:rPr lang="en-US" dirty="0"/>
              <a:t>And the third one is a </a:t>
            </a:r>
            <a:r>
              <a:rPr lang="en-US" b="1" dirty="0" err="1"/>
              <a:t>ResNet</a:t>
            </a:r>
            <a:r>
              <a:rPr lang="en-US" b="1" dirty="0"/>
              <a:t> demo</a:t>
            </a:r>
            <a:r>
              <a:rPr lang="en-US" dirty="0"/>
              <a:t>, which shows how a real image-recognition model sees pictures through layers.</a:t>
            </a:r>
          </a:p>
          <a:p>
            <a:pPr marL="171450" indent="-171450">
              <a:buFont typeface="Arial" panose="020B0604020202020204" pitchFamily="34" charset="0"/>
              <a:buChar char="•"/>
            </a:pPr>
            <a:endParaRPr lang="en-US" dirty="0"/>
          </a:p>
          <a:p>
            <a:r>
              <a:rPr lang="en-US" dirty="0"/>
              <a:t>All these AIs learned the same way — by looking at </a:t>
            </a:r>
            <a:r>
              <a:rPr lang="en-US" b="1" dirty="0"/>
              <a:t>millions of photos</a:t>
            </a:r>
            <a:r>
              <a:rPr lang="en-US" dirty="0"/>
              <a:t>.</a:t>
            </a:r>
            <a:br>
              <a:rPr lang="en-US" dirty="0"/>
            </a:br>
            <a:r>
              <a:rPr lang="en-US" dirty="0"/>
              <a:t>The more examples they see, the better they get.</a:t>
            </a:r>
          </a:p>
          <a:p>
            <a:endParaRPr lang="en-US" dirty="0"/>
          </a:p>
          <a:p>
            <a:r>
              <a:rPr lang="en-US" dirty="0"/>
              <a:t>In a moment, I’ll let you pick an object — a phone, a shoe, even your water bottle — and we’ll see if the AI can recognize it!”</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19</a:t>
            </a:fld>
            <a:endParaRPr lang="en-US"/>
          </a:p>
        </p:txBody>
      </p:sp>
    </p:spTree>
    <p:extLst>
      <p:ext uri="{BB962C8B-B14F-4D97-AF65-F5344CB8AC3E}">
        <p14:creationId xmlns:p14="http://schemas.microsoft.com/office/powerpoint/2010/main" val="3811364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everyone, before we wrap up this section, here are the </a:t>
            </a:r>
            <a:r>
              <a:rPr lang="en-US" b="1" dirty="0"/>
              <a:t>big ideas</a:t>
            </a:r>
            <a:r>
              <a:rPr lang="en-US" dirty="0"/>
              <a:t> I want you to remember about machine learning.</a:t>
            </a:r>
          </a:p>
          <a:p>
            <a:endParaRPr lang="en-US" dirty="0"/>
          </a:p>
          <a:p>
            <a:r>
              <a:rPr lang="en-US" dirty="0"/>
              <a:t>👉 </a:t>
            </a:r>
            <a:r>
              <a:rPr lang="en-US" b="1" dirty="0"/>
              <a:t>First</a:t>
            </a:r>
            <a:r>
              <a:rPr lang="en-US" dirty="0"/>
              <a:t>, machine learning means the computer learns from </a:t>
            </a:r>
            <a:r>
              <a:rPr lang="en-US" i="1" dirty="0"/>
              <a:t>examples</a:t>
            </a:r>
            <a:r>
              <a:rPr lang="en-US" dirty="0"/>
              <a:t>, not from step-by-step instructions.</a:t>
            </a:r>
            <a:br>
              <a:rPr lang="en-US" dirty="0"/>
            </a:br>
            <a:r>
              <a:rPr lang="en-US" dirty="0"/>
              <a:t>We don’t manually tell the computer: ‘This is how you recognize a cat.’</a:t>
            </a:r>
            <a:br>
              <a:rPr lang="en-US" dirty="0"/>
            </a:br>
            <a:r>
              <a:rPr lang="en-US" dirty="0"/>
              <a:t>Instead, we give it lots and lots of examples, and it figures out the patterns on its own.</a:t>
            </a:r>
          </a:p>
          <a:p>
            <a:endParaRPr lang="en-US" dirty="0"/>
          </a:p>
          <a:p>
            <a:r>
              <a:rPr lang="en-US" dirty="0"/>
              <a:t>👉 </a:t>
            </a:r>
            <a:r>
              <a:rPr lang="en-US" b="1" dirty="0"/>
              <a:t>Second</a:t>
            </a:r>
            <a:r>
              <a:rPr lang="en-US" dirty="0"/>
              <a:t>, this is similar to how </a:t>
            </a:r>
            <a:r>
              <a:rPr lang="en-US" i="1" dirty="0"/>
              <a:t>we</a:t>
            </a:r>
            <a:r>
              <a:rPr lang="en-US" dirty="0"/>
              <a:t> learn things.</a:t>
            </a:r>
            <a:br>
              <a:rPr lang="en-US" dirty="0"/>
            </a:br>
            <a:r>
              <a:rPr lang="en-US" dirty="0"/>
              <a:t>Think about how you learned to ride a bike, or play basketball, or draw.</a:t>
            </a:r>
            <a:br>
              <a:rPr lang="en-US" dirty="0"/>
            </a:br>
            <a:r>
              <a:rPr lang="en-US" dirty="0"/>
              <a:t>You didn’t read a giant rulebook — you learned by </a:t>
            </a:r>
            <a:r>
              <a:rPr lang="en-US" b="1" dirty="0"/>
              <a:t>trying, failing, adjusting, and trying again</a:t>
            </a:r>
            <a:r>
              <a:rPr lang="en-US" dirty="0"/>
              <a:t>.</a:t>
            </a:r>
          </a:p>
          <a:p>
            <a:endParaRPr lang="en-US" dirty="0"/>
          </a:p>
          <a:p>
            <a:r>
              <a:rPr lang="en-US" dirty="0"/>
              <a:t>👉 </a:t>
            </a:r>
            <a:r>
              <a:rPr lang="en-US" b="1" dirty="0"/>
              <a:t>Third</a:t>
            </a:r>
            <a:r>
              <a:rPr lang="en-US" dirty="0"/>
              <a:t>, the same happens with computers.</a:t>
            </a:r>
            <a:br>
              <a:rPr lang="en-US" dirty="0"/>
            </a:br>
            <a:r>
              <a:rPr lang="en-US" dirty="0"/>
              <a:t>If we show it thousands of pictures of cats and thousands of pictures of dogs, the computer starts to notice patterns that we don’t even think about — like tiny texture differences or shapes.</a:t>
            </a:r>
          </a:p>
          <a:p>
            <a:endParaRPr lang="en-US" dirty="0"/>
          </a:p>
          <a:p>
            <a:r>
              <a:rPr lang="en-US" dirty="0"/>
              <a:t>👉 Eventually, the computer becomes really good at telling them apart, even when </a:t>
            </a:r>
            <a:r>
              <a:rPr lang="en-US" i="1" dirty="0"/>
              <a:t>we</a:t>
            </a:r>
            <a:r>
              <a:rPr lang="en-US" dirty="0"/>
              <a:t> would struggle.</a:t>
            </a:r>
          </a:p>
        </p:txBody>
      </p:sp>
      <p:sp>
        <p:nvSpPr>
          <p:cNvPr id="4" name="Slide Number Placeholder 3"/>
          <p:cNvSpPr>
            <a:spLocks noGrp="1"/>
          </p:cNvSpPr>
          <p:nvPr>
            <p:ph type="sldNum" sz="quarter" idx="5"/>
          </p:nvPr>
        </p:nvSpPr>
        <p:spPr/>
        <p:txBody>
          <a:bodyPr/>
          <a:lstStyle/>
          <a:p>
            <a:fld id="{263935A3-0775-104D-910C-12A8983E985E}" type="slidenum">
              <a:rPr lang="en-US" smtClean="0"/>
              <a:t>20</a:t>
            </a:fld>
            <a:endParaRPr lang="en-US"/>
          </a:p>
        </p:txBody>
      </p:sp>
    </p:spTree>
    <p:extLst>
      <p:ext uri="{BB962C8B-B14F-4D97-AF65-F5344CB8AC3E}">
        <p14:creationId xmlns:p14="http://schemas.microsoft.com/office/powerpoint/2010/main" val="3271465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213DB-D8B2-4678-F6A3-A4A267217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738B2-388F-2D8E-A14A-F5110758D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46D1DC-9D44-D918-9835-204FAE6AA55C}"/>
              </a:ext>
            </a:extLst>
          </p:cNvPr>
          <p:cNvSpPr>
            <a:spLocks noGrp="1"/>
          </p:cNvSpPr>
          <p:nvPr>
            <p:ph type="body" idx="1"/>
          </p:nvPr>
        </p:nvSpPr>
        <p:spPr/>
        <p:txBody>
          <a:bodyPr/>
          <a:lstStyle/>
          <a:p>
            <a:r>
              <a:rPr lang="en-US" dirty="0"/>
              <a:t>Hi everyone! Welcome to the workshop. </a:t>
            </a:r>
          </a:p>
          <a:p>
            <a:endParaRPr lang="en-US" dirty="0"/>
          </a:p>
          <a:p>
            <a:r>
              <a:rPr lang="en-US" dirty="0"/>
              <a:t>Today we’re going to explore how AI can help you create your own short story — with images, voices, music, and animation. </a:t>
            </a:r>
          </a:p>
          <a:p>
            <a:endParaRPr lang="en-US" dirty="0"/>
          </a:p>
          <a:p>
            <a:r>
              <a:rPr lang="en-US" dirty="0"/>
              <a:t>Here are two examples of AI-generated videos. These are the kind of short stories you can create too — fun characters, cool scenes, and animation driven by AI tools.</a:t>
            </a:r>
          </a:p>
        </p:txBody>
      </p:sp>
      <p:sp>
        <p:nvSpPr>
          <p:cNvPr id="4" name="Slide Number Placeholder 3">
            <a:extLst>
              <a:ext uri="{FF2B5EF4-FFF2-40B4-BE49-F238E27FC236}">
                <a16:creationId xmlns:a16="http://schemas.microsoft.com/office/drawing/2014/main" id="{B8EB1880-B7ED-1BAF-BD8C-BCCD0516A366}"/>
              </a:ext>
            </a:extLst>
          </p:cNvPr>
          <p:cNvSpPr>
            <a:spLocks noGrp="1"/>
          </p:cNvSpPr>
          <p:nvPr>
            <p:ph type="sldNum" sz="quarter" idx="5"/>
          </p:nvPr>
        </p:nvSpPr>
        <p:spPr/>
        <p:txBody>
          <a:bodyPr/>
          <a:lstStyle/>
          <a:p>
            <a:fld id="{263935A3-0775-104D-910C-12A8983E985E}" type="slidenum">
              <a:rPr lang="en-US" smtClean="0"/>
              <a:t>3</a:t>
            </a:fld>
            <a:endParaRPr lang="en-US"/>
          </a:p>
        </p:txBody>
      </p:sp>
    </p:spTree>
    <p:extLst>
      <p:ext uri="{BB962C8B-B14F-4D97-AF65-F5344CB8AC3E}">
        <p14:creationId xmlns:p14="http://schemas.microsoft.com/office/powerpoint/2010/main" val="1799572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8530F-1049-8B82-32D3-B88DC97DD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5ACFF-ABE7-895D-B9C9-9B08B929FE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C3D85-80E6-1731-6711-2A3908411489}"/>
              </a:ext>
            </a:extLst>
          </p:cNvPr>
          <p:cNvSpPr>
            <a:spLocks noGrp="1"/>
          </p:cNvSpPr>
          <p:nvPr>
            <p:ph type="body" idx="1"/>
          </p:nvPr>
        </p:nvSpPr>
        <p:spPr/>
        <p:txBody>
          <a:bodyPr/>
          <a:lstStyle/>
          <a:p>
            <a:r>
              <a:rPr lang="en-US" dirty="0"/>
              <a:t>Now we’re going to look at something really cool — </a:t>
            </a:r>
            <a:r>
              <a:rPr lang="en-US" b="1" dirty="0"/>
              <a:t>how AI recognizes faces.</a:t>
            </a:r>
          </a:p>
          <a:p>
            <a:endParaRPr lang="en-US" dirty="0"/>
          </a:p>
          <a:p>
            <a:r>
              <a:rPr lang="en-US" dirty="0"/>
              <a:t>You’ve all seen this before:</a:t>
            </a:r>
            <a:br>
              <a:rPr lang="en-US" dirty="0"/>
            </a:br>
            <a:r>
              <a:rPr lang="en-US" dirty="0"/>
              <a:t>Your phone unlocks when it sees your face. Snapchat filters stick perfectly to your eyes and mouth.</a:t>
            </a:r>
            <a:br>
              <a:rPr lang="en-US" dirty="0"/>
            </a:br>
            <a:r>
              <a:rPr lang="en-US" dirty="0"/>
              <a:t>But </a:t>
            </a:r>
            <a:r>
              <a:rPr lang="en-US" b="1" dirty="0"/>
              <a:t>how does the AI actually know it’s </a:t>
            </a:r>
            <a:r>
              <a:rPr lang="en-US" b="1" i="1" dirty="0"/>
              <a:t>you</a:t>
            </a:r>
            <a:r>
              <a:rPr lang="en-US" b="1" dirty="0"/>
              <a:t>?</a:t>
            </a:r>
            <a:endParaRPr lang="en-US" dirty="0"/>
          </a:p>
          <a:p>
            <a:endParaRPr lang="en-US" dirty="0"/>
          </a:p>
        </p:txBody>
      </p:sp>
      <p:sp>
        <p:nvSpPr>
          <p:cNvPr id="4" name="Slide Number Placeholder 3">
            <a:extLst>
              <a:ext uri="{FF2B5EF4-FFF2-40B4-BE49-F238E27FC236}">
                <a16:creationId xmlns:a16="http://schemas.microsoft.com/office/drawing/2014/main" id="{2F787DE6-3449-7FC5-AE03-88D2C2A97215}"/>
              </a:ext>
            </a:extLst>
          </p:cNvPr>
          <p:cNvSpPr>
            <a:spLocks noGrp="1"/>
          </p:cNvSpPr>
          <p:nvPr>
            <p:ph type="sldNum" sz="quarter" idx="5"/>
          </p:nvPr>
        </p:nvSpPr>
        <p:spPr/>
        <p:txBody>
          <a:bodyPr/>
          <a:lstStyle/>
          <a:p>
            <a:fld id="{263935A3-0775-104D-910C-12A8983E985E}" type="slidenum">
              <a:rPr lang="en-US" smtClean="0"/>
              <a:t>21</a:t>
            </a:fld>
            <a:endParaRPr lang="en-US"/>
          </a:p>
        </p:txBody>
      </p:sp>
    </p:spTree>
    <p:extLst>
      <p:ext uri="{BB962C8B-B14F-4D97-AF65-F5344CB8AC3E}">
        <p14:creationId xmlns:p14="http://schemas.microsoft.com/office/powerpoint/2010/main" val="2259120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look at how AI recognizes faces — and it’s actually much simpler than it sounds.</a:t>
            </a:r>
          </a:p>
          <a:p>
            <a:endParaRPr lang="en-US" dirty="0"/>
          </a:p>
          <a:p>
            <a:r>
              <a:rPr lang="en-US" dirty="0"/>
              <a:t>Face recognition uses something called a </a:t>
            </a:r>
            <a:r>
              <a:rPr lang="en-US" b="1" dirty="0"/>
              <a:t>neural network</a:t>
            </a:r>
            <a:r>
              <a:rPr lang="en-US" dirty="0"/>
              <a:t>.</a:t>
            </a:r>
            <a:br>
              <a:rPr lang="en-US" dirty="0"/>
            </a:br>
            <a:r>
              <a:rPr lang="en-US" dirty="0"/>
              <a:t>A neural network is basically a stack of really smart filters.</a:t>
            </a:r>
          </a:p>
          <a:p>
            <a:endParaRPr lang="en-US" dirty="0"/>
          </a:p>
          <a:p>
            <a:r>
              <a:rPr lang="en-US" dirty="0"/>
              <a:t>Here’s how it works:</a:t>
            </a:r>
          </a:p>
          <a:p>
            <a:pPr marL="171450" indent="-171450">
              <a:buFont typeface="Arial" panose="020B0604020202020204" pitchFamily="34" charset="0"/>
              <a:buChar char="•"/>
            </a:pPr>
            <a:r>
              <a:rPr lang="en-US" dirty="0"/>
              <a:t>The </a:t>
            </a:r>
            <a:r>
              <a:rPr lang="en-US" b="1" dirty="0"/>
              <a:t>first layer</a:t>
            </a:r>
            <a:r>
              <a:rPr lang="en-US" dirty="0"/>
              <a:t> looks for very simple patterns — things like straight lines or edges.</a:t>
            </a:r>
          </a:p>
          <a:p>
            <a:pPr marL="171450" indent="-171450">
              <a:buFont typeface="Arial" panose="020B0604020202020204" pitchFamily="34" charset="0"/>
              <a:buChar char="•"/>
            </a:pPr>
            <a:r>
              <a:rPr lang="en-US" dirty="0"/>
              <a:t>The </a:t>
            </a:r>
            <a:r>
              <a:rPr lang="en-US" b="1" dirty="0"/>
              <a:t>next layer</a:t>
            </a:r>
            <a:r>
              <a:rPr lang="en-US" dirty="0"/>
              <a:t> starts spotting </a:t>
            </a:r>
            <a:r>
              <a:rPr lang="en-US" b="1" dirty="0"/>
              <a:t>shapes</a:t>
            </a:r>
            <a:r>
              <a:rPr lang="en-US" dirty="0"/>
              <a:t>, like circles or curves.</a:t>
            </a:r>
          </a:p>
          <a:p>
            <a:pPr marL="171450" indent="-171450">
              <a:buFont typeface="Arial" panose="020B0604020202020204" pitchFamily="34" charset="0"/>
              <a:buChar char="•"/>
            </a:pPr>
            <a:r>
              <a:rPr lang="en-US" dirty="0"/>
              <a:t>Deeper layers find </a:t>
            </a:r>
            <a:r>
              <a:rPr lang="en-US" b="1" dirty="0"/>
              <a:t>features</a:t>
            </a:r>
            <a:r>
              <a:rPr lang="en-US" dirty="0"/>
              <a:t>, like eyes, noses, or mouths.</a:t>
            </a:r>
          </a:p>
          <a:p>
            <a:pPr marL="171450" indent="-171450">
              <a:buFont typeface="Arial" panose="020B0604020202020204" pitchFamily="34" charset="0"/>
              <a:buChar char="•"/>
            </a:pPr>
            <a:r>
              <a:rPr lang="en-US" dirty="0"/>
              <a:t>And finally, the AI combines everything and basically asks:</a:t>
            </a:r>
            <a:br>
              <a:rPr lang="en-US" dirty="0"/>
            </a:br>
            <a:r>
              <a:rPr lang="en-US" b="1" dirty="0"/>
              <a:t>‘Is this Garry’s face? Yes or no?’</a:t>
            </a:r>
          </a:p>
          <a:p>
            <a:pPr marL="171450" indent="-171450">
              <a:buFont typeface="Arial" panose="020B0604020202020204" pitchFamily="34" charset="0"/>
              <a:buChar char="•"/>
            </a:pPr>
            <a:endParaRPr lang="en-US" dirty="0"/>
          </a:p>
          <a:p>
            <a:r>
              <a:rPr lang="en-US" dirty="0"/>
              <a:t>So the AI doesn’t magically know faces — it learns them step-by-step, building understanding from tiny details to full features.”</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22</a:t>
            </a:fld>
            <a:endParaRPr lang="en-US"/>
          </a:p>
        </p:txBody>
      </p:sp>
    </p:spTree>
    <p:extLst>
      <p:ext uri="{BB962C8B-B14F-4D97-AF65-F5344CB8AC3E}">
        <p14:creationId xmlns:p14="http://schemas.microsoft.com/office/powerpoint/2010/main" val="2324027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E8811-2B7F-FE25-D72F-199CECE64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2F629-F0B5-AAE5-BCE7-C302D4027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82DB33-BC66-C3E2-4C91-F0177F462D0B}"/>
              </a:ext>
            </a:extLst>
          </p:cNvPr>
          <p:cNvSpPr>
            <a:spLocks noGrp="1"/>
          </p:cNvSpPr>
          <p:nvPr>
            <p:ph type="body" idx="1"/>
          </p:nvPr>
        </p:nvSpPr>
        <p:spPr/>
        <p:txBody>
          <a:bodyPr/>
          <a:lstStyle/>
          <a:p>
            <a:r>
              <a:rPr lang="en-US" dirty="0"/>
              <a:t>Now let’s talk about AI in games — because this is one of the coolest places where AI shows up in your everyday life.</a:t>
            </a:r>
          </a:p>
          <a:p>
            <a:endParaRPr lang="en-US" dirty="0"/>
          </a:p>
          <a:p>
            <a:r>
              <a:rPr lang="en-US" dirty="0"/>
              <a:t>When you play a game — Minecraft, Fortnite, Roblox, Zelda — the enemies feel </a:t>
            </a:r>
            <a:r>
              <a:rPr lang="en-US" i="1" dirty="0"/>
              <a:t>smart</a:t>
            </a:r>
            <a:r>
              <a:rPr lang="en-US" dirty="0"/>
              <a:t>, right?</a:t>
            </a:r>
            <a:br>
              <a:rPr lang="en-US" dirty="0"/>
            </a:br>
            <a:r>
              <a:rPr lang="en-US" dirty="0"/>
              <a:t>They chase you, hide, attack, or run away.</a:t>
            </a:r>
          </a:p>
          <a:p>
            <a:endParaRPr lang="en-US" dirty="0"/>
          </a:p>
          <a:p>
            <a:r>
              <a:rPr lang="en-US" dirty="0"/>
              <a:t>But here’s the secret…</a:t>
            </a:r>
            <a:br>
              <a:rPr lang="en-US" dirty="0"/>
            </a:br>
            <a:r>
              <a:rPr lang="en-US" dirty="0"/>
              <a:t>They’re not actually </a:t>
            </a:r>
            <a:r>
              <a:rPr lang="en-US" i="1" dirty="0"/>
              <a:t>smart</a:t>
            </a:r>
            <a:r>
              <a:rPr lang="en-US" dirty="0"/>
              <a:t>.</a:t>
            </a:r>
            <a:br>
              <a:rPr lang="en-US" dirty="0"/>
            </a:br>
            <a:r>
              <a:rPr lang="en-US" dirty="0"/>
              <a:t>They don’t think. They don’t have feelings.</a:t>
            </a:r>
          </a:p>
          <a:p>
            <a:endParaRPr lang="en-US" dirty="0"/>
          </a:p>
          <a:p>
            <a:r>
              <a:rPr lang="en-US" dirty="0"/>
              <a:t>They follow RULES — and those rules are controlled by Game AI.</a:t>
            </a:r>
          </a:p>
          <a:p>
            <a:endParaRPr lang="en-US" dirty="0"/>
          </a:p>
        </p:txBody>
      </p:sp>
      <p:sp>
        <p:nvSpPr>
          <p:cNvPr id="4" name="Slide Number Placeholder 3">
            <a:extLst>
              <a:ext uri="{FF2B5EF4-FFF2-40B4-BE49-F238E27FC236}">
                <a16:creationId xmlns:a16="http://schemas.microsoft.com/office/drawing/2014/main" id="{5947CF52-BA0B-D456-B759-5F99BF29A94E}"/>
              </a:ext>
            </a:extLst>
          </p:cNvPr>
          <p:cNvSpPr>
            <a:spLocks noGrp="1"/>
          </p:cNvSpPr>
          <p:nvPr>
            <p:ph type="sldNum" sz="quarter" idx="5"/>
          </p:nvPr>
        </p:nvSpPr>
        <p:spPr/>
        <p:txBody>
          <a:bodyPr/>
          <a:lstStyle/>
          <a:p>
            <a:fld id="{263935A3-0775-104D-910C-12A8983E985E}" type="slidenum">
              <a:rPr lang="en-US" smtClean="0"/>
              <a:t>23</a:t>
            </a:fld>
            <a:endParaRPr lang="en-US"/>
          </a:p>
        </p:txBody>
      </p:sp>
    </p:spTree>
    <p:extLst>
      <p:ext uri="{BB962C8B-B14F-4D97-AF65-F5344CB8AC3E}">
        <p14:creationId xmlns:p14="http://schemas.microsoft.com/office/powerpoint/2010/main" val="3078483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AI uses something called a </a:t>
            </a:r>
            <a:r>
              <a:rPr lang="en-US" b="1" i="1" dirty="0"/>
              <a:t>Decision Tree</a:t>
            </a:r>
            <a:r>
              <a:rPr lang="en-US" dirty="0"/>
              <a:t>.</a:t>
            </a:r>
            <a:br>
              <a:rPr lang="en-US" dirty="0"/>
            </a:br>
            <a:r>
              <a:rPr lang="en-US" dirty="0"/>
              <a:t>Think of it like a Choose-Your-Own-Adventure book or a flowchart.</a:t>
            </a:r>
          </a:p>
          <a:p>
            <a:endParaRPr lang="en-US" dirty="0"/>
          </a:p>
          <a:p>
            <a:r>
              <a:rPr lang="en-US" dirty="0"/>
              <a:t>The game checks:</a:t>
            </a:r>
          </a:p>
          <a:p>
            <a:pPr marL="171450" indent="-171450">
              <a:buFont typeface="Arial" panose="020B0604020202020204" pitchFamily="34" charset="0"/>
              <a:buChar char="•"/>
            </a:pPr>
            <a:r>
              <a:rPr lang="en-US" dirty="0"/>
              <a:t>‘Do I see the player?’</a:t>
            </a:r>
          </a:p>
          <a:p>
            <a:pPr marL="171450" indent="-171450">
              <a:buFont typeface="Arial" panose="020B0604020202020204" pitchFamily="34" charset="0"/>
              <a:buChar char="•"/>
            </a:pPr>
            <a:r>
              <a:rPr lang="en-US" dirty="0"/>
              <a:t>‘Is the player close?’</a:t>
            </a:r>
          </a:p>
          <a:p>
            <a:pPr marL="171450" indent="-171450">
              <a:buFont typeface="Arial" panose="020B0604020202020204" pitchFamily="34" charset="0"/>
              <a:buChar char="•"/>
            </a:pPr>
            <a:r>
              <a:rPr lang="en-US" dirty="0"/>
              <a:t>‘Should I attack?’</a:t>
            </a:r>
          </a:p>
          <a:p>
            <a:r>
              <a:rPr lang="en-US" dirty="0"/>
              <a:t>And the character simply follows the path.</a:t>
            </a:r>
          </a:p>
          <a:p>
            <a:endParaRPr lang="en-US" dirty="0"/>
          </a:p>
          <a:p>
            <a:r>
              <a:rPr lang="en-US" b="1" dirty="0"/>
              <a:t>So here’s an example:</a:t>
            </a:r>
            <a:br>
              <a:rPr lang="en-US" b="1" dirty="0"/>
            </a:br>
            <a:r>
              <a:rPr lang="en-US" b="1" dirty="0"/>
              <a:t>If the player is visible → check if the player is close.</a:t>
            </a:r>
            <a:br>
              <a:rPr lang="en-US" b="1" dirty="0"/>
            </a:br>
            <a:r>
              <a:rPr lang="en-US" b="1" dirty="0"/>
              <a:t>If close → ATTACK.</a:t>
            </a:r>
            <a:br>
              <a:rPr lang="en-US" b="1" dirty="0"/>
            </a:br>
            <a:r>
              <a:rPr lang="en-US" b="1" dirty="0"/>
              <a:t>If not close → walk toward them.”</a:t>
            </a:r>
          </a:p>
          <a:p>
            <a:endParaRPr lang="en-US" dirty="0"/>
          </a:p>
          <a:p>
            <a:r>
              <a:rPr lang="en-US" b="1" dirty="0"/>
              <a:t>This is EXACTLY how Minecraft mobs decide what to do.</a:t>
            </a:r>
            <a:endParaRPr lang="en-US" dirty="0"/>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24</a:t>
            </a:fld>
            <a:endParaRPr lang="en-US"/>
          </a:p>
        </p:txBody>
      </p:sp>
    </p:spTree>
    <p:extLst>
      <p:ext uri="{BB962C8B-B14F-4D97-AF65-F5344CB8AC3E}">
        <p14:creationId xmlns:p14="http://schemas.microsoft.com/office/powerpoint/2010/main" val="1869592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 now… YOU are going to become the Game AI.</a:t>
            </a:r>
            <a:br>
              <a:rPr lang="en-US" b="1" dirty="0"/>
            </a:br>
            <a:r>
              <a:rPr lang="en-US" b="1" dirty="0"/>
              <a:t>You’re going to follow a decision tree — just like a video-game enemy does.”</a:t>
            </a:r>
          </a:p>
          <a:p>
            <a:endParaRPr lang="en-US" dirty="0"/>
          </a:p>
          <a:p>
            <a:r>
              <a:rPr lang="en-US" dirty="0"/>
              <a:t>“I’ll show you 4 cards, one at a time:</a:t>
            </a:r>
          </a:p>
          <a:p>
            <a:pPr marL="171450" indent="-171450">
              <a:buFont typeface="Arial" panose="020B0604020202020204" pitchFamily="34" charset="0"/>
              <a:buChar char="•"/>
            </a:pPr>
            <a:r>
              <a:rPr lang="en-US" dirty="0"/>
              <a:t>PLAYER VISIBLE</a:t>
            </a:r>
          </a:p>
          <a:p>
            <a:pPr marL="171450" indent="-171450">
              <a:buFont typeface="Arial" panose="020B0604020202020204" pitchFamily="34" charset="0"/>
              <a:buChar char="•"/>
            </a:pPr>
            <a:r>
              <a:rPr lang="en-US" dirty="0"/>
              <a:t>PLAYER NOT VISIBLE</a:t>
            </a:r>
          </a:p>
          <a:p>
            <a:pPr marL="171450" indent="-171450">
              <a:buFont typeface="Arial" panose="020B0604020202020204" pitchFamily="34" charset="0"/>
              <a:buChar char="•"/>
            </a:pPr>
            <a:r>
              <a:rPr lang="en-US" dirty="0"/>
              <a:t>PLAYER CLOSE</a:t>
            </a:r>
          </a:p>
          <a:p>
            <a:pPr marL="171450" indent="-171450">
              <a:buFont typeface="Arial" panose="020B0604020202020204" pitchFamily="34" charset="0"/>
              <a:buChar char="•"/>
            </a:pPr>
            <a:r>
              <a:rPr lang="en-US" dirty="0"/>
              <a:t>PLAYER FAR</a:t>
            </a:r>
          </a:p>
          <a:p>
            <a:pPr marL="171450" indent="-171450">
              <a:buFont typeface="Arial" panose="020B0604020202020204" pitchFamily="34" charset="0"/>
              <a:buChar char="•"/>
            </a:pPr>
            <a:endParaRPr lang="en-US" dirty="0"/>
          </a:p>
          <a:p>
            <a:r>
              <a:rPr lang="en-US" dirty="0"/>
              <a:t>And your job is to respond ONLY using the AI’s rules.</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25</a:t>
            </a:fld>
            <a:endParaRPr lang="en-US"/>
          </a:p>
        </p:txBody>
      </p:sp>
    </p:spTree>
    <p:extLst>
      <p:ext uri="{BB962C8B-B14F-4D97-AF65-F5344CB8AC3E}">
        <p14:creationId xmlns:p14="http://schemas.microsoft.com/office/powerpoint/2010/main" val="781849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6F90E-97F9-B27C-A079-1053E31CA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0FF85-6AD5-07CF-4C7C-E8943BBE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17075-4D35-43E8-AC40-B421C0092E81}"/>
              </a:ext>
            </a:extLst>
          </p:cNvPr>
          <p:cNvSpPr>
            <a:spLocks noGrp="1"/>
          </p:cNvSpPr>
          <p:nvPr>
            <p:ph type="body" idx="1"/>
          </p:nvPr>
        </p:nvSpPr>
        <p:spPr/>
        <p:txBody>
          <a:bodyPr/>
          <a:lstStyle/>
          <a:p>
            <a:r>
              <a:rPr lang="en-US" dirty="0"/>
              <a:t>Alright everyone — now it’s your turn!</a:t>
            </a:r>
            <a:br>
              <a:rPr lang="en-US" dirty="0"/>
            </a:br>
            <a:r>
              <a:rPr lang="en-US" dirty="0"/>
              <a:t>We’ve talked about AI, machine learning, face recognition, and game AI…</a:t>
            </a:r>
            <a:br>
              <a:rPr lang="en-US" dirty="0"/>
            </a:br>
            <a:r>
              <a:rPr lang="en-US" dirty="0"/>
              <a:t>But now we’re going to try something you can use </a:t>
            </a:r>
            <a:r>
              <a:rPr lang="en-US" i="1" dirty="0"/>
              <a:t>right now</a:t>
            </a:r>
            <a:r>
              <a:rPr lang="en-US" dirty="0"/>
              <a:t> — ChatGPT.”</a:t>
            </a:r>
          </a:p>
        </p:txBody>
      </p:sp>
      <p:sp>
        <p:nvSpPr>
          <p:cNvPr id="4" name="Slide Number Placeholder 3">
            <a:extLst>
              <a:ext uri="{FF2B5EF4-FFF2-40B4-BE49-F238E27FC236}">
                <a16:creationId xmlns:a16="http://schemas.microsoft.com/office/drawing/2014/main" id="{B5854E7E-076B-1286-7AE8-6F867DB46EBD}"/>
              </a:ext>
            </a:extLst>
          </p:cNvPr>
          <p:cNvSpPr>
            <a:spLocks noGrp="1"/>
          </p:cNvSpPr>
          <p:nvPr>
            <p:ph type="sldNum" sz="quarter" idx="5"/>
          </p:nvPr>
        </p:nvSpPr>
        <p:spPr/>
        <p:txBody>
          <a:bodyPr/>
          <a:lstStyle/>
          <a:p>
            <a:fld id="{263935A3-0775-104D-910C-12A8983E985E}" type="slidenum">
              <a:rPr lang="en-US" smtClean="0"/>
              <a:t>26</a:t>
            </a:fld>
            <a:endParaRPr lang="en-US"/>
          </a:p>
        </p:txBody>
      </p:sp>
    </p:spTree>
    <p:extLst>
      <p:ext uri="{BB962C8B-B14F-4D97-AF65-F5344CB8AC3E}">
        <p14:creationId xmlns:p14="http://schemas.microsoft.com/office/powerpoint/2010/main" val="4089415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ChatGPT is like a super-smart buddy who has read almost everything online — books, articles, websites, stories.</a:t>
            </a:r>
            <a:br>
              <a:rPr lang="en-US" dirty="0"/>
            </a:br>
            <a:r>
              <a:rPr lang="en-US" dirty="0"/>
              <a:t>But it’s not magic. It doesn’t ‘think’ like humans do.</a:t>
            </a:r>
            <a:br>
              <a:rPr lang="en-US" dirty="0"/>
            </a:br>
            <a:r>
              <a:rPr lang="en-US" dirty="0"/>
              <a:t>It predicts one word at a time, like supercharged autocomplete.”</a:t>
            </a:r>
          </a:p>
        </p:txBody>
      </p:sp>
      <p:sp>
        <p:nvSpPr>
          <p:cNvPr id="4" name="Slide Number Placeholder 3"/>
          <p:cNvSpPr>
            <a:spLocks noGrp="1"/>
          </p:cNvSpPr>
          <p:nvPr>
            <p:ph type="sldNum" sz="quarter" idx="5"/>
          </p:nvPr>
        </p:nvSpPr>
        <p:spPr/>
        <p:txBody>
          <a:bodyPr/>
          <a:lstStyle/>
          <a:p>
            <a:fld id="{263935A3-0775-104D-910C-12A8983E985E}" type="slidenum">
              <a:rPr lang="en-US" smtClean="0"/>
              <a:t>27</a:t>
            </a:fld>
            <a:endParaRPr lang="en-US"/>
          </a:p>
        </p:txBody>
      </p:sp>
    </p:spTree>
    <p:extLst>
      <p:ext uri="{BB962C8B-B14F-4D97-AF65-F5344CB8AC3E}">
        <p14:creationId xmlns:p14="http://schemas.microsoft.com/office/powerpoint/2010/main" val="2679679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B1C9E-F5D8-E740-6BD7-A6142F229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4B36D-E6E4-976C-5C1A-EB3FAFFD4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21DC4-3ECA-766E-96C3-505550165D9B}"/>
              </a:ext>
            </a:extLst>
          </p:cNvPr>
          <p:cNvSpPr>
            <a:spLocks noGrp="1"/>
          </p:cNvSpPr>
          <p:nvPr>
            <p:ph type="body" idx="1"/>
          </p:nvPr>
        </p:nvSpPr>
        <p:spPr/>
        <p:txBody>
          <a:bodyPr/>
          <a:lstStyle/>
          <a:p>
            <a:r>
              <a:rPr lang="en-US" dirty="0"/>
              <a:t>Before we try it, remember:</a:t>
            </a:r>
            <a:br>
              <a:rPr lang="en-US" dirty="0"/>
            </a:br>
            <a:r>
              <a:rPr lang="en-US" dirty="0"/>
              <a:t>ChatGPT is helpful, but it’s NOT perfect.</a:t>
            </a:r>
            <a:br>
              <a:rPr lang="en-US" dirty="0"/>
            </a:br>
            <a:r>
              <a:rPr lang="en-US" dirty="0"/>
              <a:t>It can make mistakes, and you should </a:t>
            </a:r>
            <a:r>
              <a:rPr lang="en-US" i="1" dirty="0"/>
              <a:t>never</a:t>
            </a:r>
            <a:r>
              <a:rPr lang="en-US" dirty="0"/>
              <a:t> share personal info — like your full name, address, school name, or anything private.</a:t>
            </a:r>
          </a:p>
        </p:txBody>
      </p:sp>
      <p:sp>
        <p:nvSpPr>
          <p:cNvPr id="4" name="Slide Number Placeholder 3">
            <a:extLst>
              <a:ext uri="{FF2B5EF4-FFF2-40B4-BE49-F238E27FC236}">
                <a16:creationId xmlns:a16="http://schemas.microsoft.com/office/drawing/2014/main" id="{FAF00798-5CD7-A67F-84AB-6B11DBD598D5}"/>
              </a:ext>
            </a:extLst>
          </p:cNvPr>
          <p:cNvSpPr>
            <a:spLocks noGrp="1"/>
          </p:cNvSpPr>
          <p:nvPr>
            <p:ph type="sldNum" sz="quarter" idx="5"/>
          </p:nvPr>
        </p:nvSpPr>
        <p:spPr/>
        <p:txBody>
          <a:bodyPr/>
          <a:lstStyle/>
          <a:p>
            <a:fld id="{263935A3-0775-104D-910C-12A8983E985E}" type="slidenum">
              <a:rPr lang="en-US" smtClean="0"/>
              <a:t>28</a:t>
            </a:fld>
            <a:endParaRPr lang="en-US"/>
          </a:p>
        </p:txBody>
      </p:sp>
    </p:spTree>
    <p:extLst>
      <p:ext uri="{BB962C8B-B14F-4D97-AF65-F5344CB8AC3E}">
        <p14:creationId xmlns:p14="http://schemas.microsoft.com/office/powerpoint/2010/main" val="2306604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experiment with ChatGPT together.</a:t>
            </a:r>
            <a:br>
              <a:rPr lang="en-US" dirty="0"/>
            </a:br>
            <a:r>
              <a:rPr lang="en-US" dirty="0"/>
              <a:t>First, I’ll show you how it works.</a:t>
            </a:r>
            <a:br>
              <a:rPr lang="en-US" dirty="0"/>
            </a:br>
            <a:r>
              <a:rPr lang="en-US" dirty="0"/>
              <a:t>Then you’ll try asking it questions — fun questions, serious questions, and creative challenges.</a:t>
            </a:r>
          </a:p>
          <a:p>
            <a:endParaRPr lang="en-US" dirty="0"/>
          </a:p>
          <a:p>
            <a:r>
              <a:rPr lang="en-US" dirty="0"/>
              <a:t>You can ask ChatGPT almost anything:</a:t>
            </a:r>
            <a:br>
              <a:rPr lang="en-US" dirty="0"/>
            </a:br>
            <a:r>
              <a:rPr lang="en-US" dirty="0"/>
              <a:t>– a poem</a:t>
            </a:r>
            <a:br>
              <a:rPr lang="en-US" dirty="0"/>
            </a:br>
            <a:r>
              <a:rPr lang="en-US" dirty="0"/>
              <a:t>– a joke</a:t>
            </a:r>
            <a:br>
              <a:rPr lang="en-US" dirty="0"/>
            </a:br>
            <a:r>
              <a:rPr lang="en-US" dirty="0"/>
              <a:t>– a story</a:t>
            </a:r>
            <a:br>
              <a:rPr lang="en-US" dirty="0"/>
            </a:br>
            <a:r>
              <a:rPr lang="en-US" dirty="0"/>
              <a:t>– homework help</a:t>
            </a:r>
            <a:br>
              <a:rPr lang="en-US" dirty="0"/>
            </a:br>
            <a:r>
              <a:rPr lang="en-US" dirty="0"/>
              <a:t>– game ideas</a:t>
            </a:r>
            <a:br>
              <a:rPr lang="en-US" dirty="0"/>
            </a:br>
            <a:r>
              <a:rPr lang="en-US" dirty="0"/>
              <a:t>– or even explain something using emojis.</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29</a:t>
            </a:fld>
            <a:endParaRPr lang="en-US"/>
          </a:p>
        </p:txBody>
      </p:sp>
    </p:spTree>
    <p:extLst>
      <p:ext uri="{BB962C8B-B14F-4D97-AF65-F5344CB8AC3E}">
        <p14:creationId xmlns:p14="http://schemas.microsoft.com/office/powerpoint/2010/main" val="1602870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everyone, now that you’ve tried ChatGPT a little bit, I want to show you a really cool trick…</a:t>
            </a:r>
          </a:p>
          <a:p>
            <a:endParaRPr lang="en-US" dirty="0"/>
          </a:p>
          <a:p>
            <a:r>
              <a:rPr lang="en-US" dirty="0"/>
              <a:t>👉 </a:t>
            </a:r>
            <a:r>
              <a:rPr lang="en-US" b="1" dirty="0"/>
              <a:t>How to get BETTER answers from AI — just by asking better questions.</a:t>
            </a:r>
          </a:p>
          <a:p>
            <a:endParaRPr lang="en-US" dirty="0"/>
          </a:p>
          <a:p>
            <a:r>
              <a:rPr lang="en-US" dirty="0"/>
              <a:t>This idea is called </a:t>
            </a:r>
            <a:r>
              <a:rPr lang="en-US" b="1" dirty="0"/>
              <a:t>Prompt Engineering</a:t>
            </a:r>
            <a:r>
              <a:rPr lang="en-US" dirty="0"/>
              <a:t>, but don’t worry — that’s just a fancy phrase that means:</a:t>
            </a:r>
          </a:p>
          <a:p>
            <a:r>
              <a:rPr lang="en-US" b="1" dirty="0"/>
              <a:t>‘If you want better answers… ask better questions.’</a:t>
            </a:r>
          </a:p>
          <a:p>
            <a:r>
              <a:rPr lang="en-US" dirty="0"/>
              <a:t>Super simple, right?</a:t>
            </a:r>
          </a:p>
          <a:p>
            <a:endParaRPr lang="en-US" dirty="0"/>
          </a:p>
          <a:p>
            <a:r>
              <a:rPr lang="en-US" dirty="0"/>
              <a:t>Let me show you what that looks like.</a:t>
            </a:r>
          </a:p>
          <a:p>
            <a:endParaRPr lang="en-US" dirty="0"/>
          </a:p>
          <a:p>
            <a:r>
              <a:rPr lang="en-US" dirty="0"/>
              <a:t>If you ask ChatGPT:</a:t>
            </a:r>
          </a:p>
          <a:p>
            <a:pPr marL="171450" indent="-171450">
              <a:buFont typeface="Arial" panose="020B0604020202020204" pitchFamily="34" charset="0"/>
              <a:buChar char="•"/>
            </a:pPr>
            <a:r>
              <a:rPr lang="en-US" i="1" dirty="0"/>
              <a:t>‘Explain dinosaurs.’</a:t>
            </a:r>
            <a:br>
              <a:rPr lang="en-US" dirty="0"/>
            </a:br>
            <a:r>
              <a:rPr lang="en-US" dirty="0"/>
              <a:t>…it will give you a basic explanation.</a:t>
            </a:r>
          </a:p>
          <a:p>
            <a:endParaRPr lang="en-US" dirty="0"/>
          </a:p>
          <a:p>
            <a:r>
              <a:rPr lang="en-US" dirty="0"/>
              <a:t>But if you get more specific or more creative:</a:t>
            </a:r>
          </a:p>
          <a:p>
            <a:pPr marL="171450" indent="-171450">
              <a:buFont typeface="Arial" panose="020B0604020202020204" pitchFamily="34" charset="0"/>
              <a:buChar char="•"/>
            </a:pPr>
            <a:r>
              <a:rPr lang="en-US" i="1" dirty="0"/>
              <a:t>‘Explain dinosaurs to a 5-year-old using emojis.’</a:t>
            </a:r>
            <a:br>
              <a:rPr lang="en-US" dirty="0"/>
            </a:br>
            <a:r>
              <a:rPr lang="en-US" dirty="0"/>
              <a:t>Now the AI understands </a:t>
            </a:r>
            <a:r>
              <a:rPr lang="en-US" b="1" dirty="0"/>
              <a:t>who the explanation is for</a:t>
            </a:r>
            <a:r>
              <a:rPr lang="en-US" dirty="0"/>
              <a:t>, </a:t>
            </a:r>
            <a:r>
              <a:rPr lang="en-US" b="1" dirty="0"/>
              <a:t>how simple it should be</a:t>
            </a:r>
            <a:r>
              <a:rPr lang="en-US" dirty="0"/>
              <a:t>, and </a:t>
            </a:r>
            <a:r>
              <a:rPr lang="en-US" b="1" dirty="0"/>
              <a:t>what format you want</a:t>
            </a:r>
            <a:r>
              <a:rPr lang="en-US" dirty="0"/>
              <a:t>.</a:t>
            </a:r>
          </a:p>
          <a:p>
            <a:pPr marL="171450" indent="-171450">
              <a:buFont typeface="Arial" panose="020B0604020202020204" pitchFamily="34" charset="0"/>
              <a:buChar char="•"/>
            </a:pPr>
            <a:endParaRPr lang="en-US" dirty="0"/>
          </a:p>
          <a:p>
            <a:r>
              <a:rPr lang="en-US" dirty="0"/>
              <a:t>The answer becomes way better and way more fun.</a:t>
            </a:r>
          </a:p>
          <a:p>
            <a:endParaRPr lang="en-US" dirty="0"/>
          </a:p>
          <a:p>
            <a:r>
              <a:rPr lang="en-US" dirty="0"/>
              <a:t>So the trick is:</a:t>
            </a:r>
          </a:p>
          <a:p>
            <a:r>
              <a:rPr lang="en-US" dirty="0"/>
              <a:t>🧠 </a:t>
            </a:r>
            <a:r>
              <a:rPr lang="en-US" b="1" dirty="0"/>
              <a:t>Tell the AI what you want</a:t>
            </a:r>
            <a:br>
              <a:rPr lang="en-US" dirty="0"/>
            </a:br>
            <a:r>
              <a:rPr lang="en-US" dirty="0"/>
              <a:t>🧩 </a:t>
            </a:r>
            <a:r>
              <a:rPr lang="en-US" b="1" dirty="0"/>
              <a:t>Tell it how you want it</a:t>
            </a:r>
            <a:br>
              <a:rPr lang="en-US" dirty="0"/>
            </a:br>
            <a:r>
              <a:rPr lang="en-US" dirty="0"/>
              <a:t>🎯 </a:t>
            </a:r>
            <a:r>
              <a:rPr lang="en-US" b="1" dirty="0"/>
              <a:t>Tell it who it’s for</a:t>
            </a:r>
          </a:p>
          <a:p>
            <a:endParaRPr lang="en-US" dirty="0"/>
          </a:p>
          <a:p>
            <a:r>
              <a:rPr lang="en-US" dirty="0"/>
              <a:t>This works for </a:t>
            </a:r>
            <a:r>
              <a:rPr lang="en-US" i="1" dirty="0"/>
              <a:t>everything</a:t>
            </a:r>
            <a:r>
              <a:rPr lang="en-US" dirty="0"/>
              <a:t> — stories, homework help, jokes, explanations, anything.</a:t>
            </a:r>
          </a:p>
        </p:txBody>
      </p:sp>
      <p:sp>
        <p:nvSpPr>
          <p:cNvPr id="4" name="Slide Number Placeholder 3"/>
          <p:cNvSpPr>
            <a:spLocks noGrp="1"/>
          </p:cNvSpPr>
          <p:nvPr>
            <p:ph type="sldNum" sz="quarter" idx="5"/>
          </p:nvPr>
        </p:nvSpPr>
        <p:spPr/>
        <p:txBody>
          <a:bodyPr/>
          <a:lstStyle/>
          <a:p>
            <a:fld id="{263935A3-0775-104D-910C-12A8983E985E}" type="slidenum">
              <a:rPr lang="en-US" smtClean="0"/>
              <a:t>30</a:t>
            </a:fld>
            <a:endParaRPr lang="en-US"/>
          </a:p>
        </p:txBody>
      </p:sp>
    </p:spTree>
    <p:extLst>
      <p:ext uri="{BB962C8B-B14F-4D97-AF65-F5344CB8AC3E}">
        <p14:creationId xmlns:p14="http://schemas.microsoft.com/office/powerpoint/2010/main" val="96915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what </a:t>
            </a:r>
            <a:r>
              <a:rPr lang="en-US" b="1" dirty="0"/>
              <a:t>you</a:t>
            </a:r>
            <a:r>
              <a:rPr lang="en-US" dirty="0"/>
              <a:t> will be able to create by the end of this workshop.</a:t>
            </a:r>
          </a:p>
          <a:p>
            <a:r>
              <a:rPr lang="en-US" dirty="0"/>
              <a:t>Your final project will be a </a:t>
            </a:r>
            <a:r>
              <a:rPr lang="en-US" b="1" dirty="0"/>
              <a:t>one- to two-minute AI-powered story</a:t>
            </a:r>
            <a:r>
              <a:rPr lang="en-US" dirty="0"/>
              <a:t>.</a:t>
            </a:r>
            <a:br>
              <a:rPr lang="en-US" dirty="0"/>
            </a:br>
            <a:r>
              <a:rPr lang="en-US" dirty="0"/>
              <a:t>You’ll get to choose your own characters, your own scenes, and your own style — funny, serious, sci-fi, fantasy… anything you want.</a:t>
            </a:r>
          </a:p>
          <a:p>
            <a:r>
              <a:rPr lang="en-US" dirty="0"/>
              <a:t>To build your story, we’re going to learn a few different AI tools.</a:t>
            </a:r>
          </a:p>
          <a:p>
            <a:br>
              <a:rPr lang="en-US" dirty="0"/>
            </a:br>
            <a:endParaRPr lang="en-US" dirty="0"/>
          </a:p>
          <a:p>
            <a:r>
              <a:rPr lang="en-US" b="1" dirty="0"/>
              <a:t>First, you’ll learn how to create AI images.</a:t>
            </a:r>
          </a:p>
          <a:p>
            <a:r>
              <a:rPr lang="en-US" dirty="0"/>
              <a:t>These can be characters, settings, or objects in your story.</a:t>
            </a:r>
            <a:br>
              <a:rPr lang="en-US" dirty="0"/>
            </a:br>
            <a:r>
              <a:rPr lang="en-US" dirty="0"/>
              <a:t>You don’t need drawing skills — the AI will help you generate everything.</a:t>
            </a:r>
          </a:p>
          <a:p>
            <a:br>
              <a:rPr lang="en-US" dirty="0"/>
            </a:br>
            <a:endParaRPr lang="en-US" dirty="0"/>
          </a:p>
          <a:p>
            <a:r>
              <a:rPr lang="en-US" b="1" dirty="0"/>
              <a:t>Next, you’ll learn how to turn those images into short animations.</a:t>
            </a:r>
          </a:p>
          <a:p>
            <a:r>
              <a:rPr lang="en-US" dirty="0"/>
              <a:t>This will help bring your scenes to life.</a:t>
            </a:r>
          </a:p>
          <a:p>
            <a:br>
              <a:rPr lang="en-US" dirty="0"/>
            </a:br>
            <a:endParaRPr lang="en-US" dirty="0"/>
          </a:p>
          <a:p>
            <a:r>
              <a:rPr lang="en-US" b="1" dirty="0"/>
              <a:t>Then, we’ll use AI to create voices for your characters.</a:t>
            </a:r>
          </a:p>
          <a:p>
            <a:r>
              <a:rPr lang="en-US" dirty="0"/>
              <a:t>You can generate narration, dialogue, or even different voice styles.</a:t>
            </a:r>
          </a:p>
          <a:p>
            <a:br>
              <a:rPr lang="en-US" dirty="0"/>
            </a:br>
            <a:endParaRPr lang="en-US" dirty="0"/>
          </a:p>
          <a:p>
            <a:r>
              <a:rPr lang="en-US" b="1" dirty="0"/>
              <a:t>After that, we’ll add music and sound effects.</a:t>
            </a:r>
          </a:p>
          <a:p>
            <a:r>
              <a:rPr lang="en-US" dirty="0"/>
              <a:t>This makes your story feel complete and more fun to watch.</a:t>
            </a:r>
          </a:p>
          <a:p>
            <a:br>
              <a:rPr lang="en-US" dirty="0"/>
            </a:br>
            <a:endParaRPr lang="en-US" dirty="0"/>
          </a:p>
          <a:p>
            <a:r>
              <a:rPr lang="en-US" b="1" dirty="0"/>
              <a:t>Finally, you’ll learn how to put everything together</a:t>
            </a:r>
          </a:p>
          <a:p>
            <a:r>
              <a:rPr lang="en-US" dirty="0"/>
              <a:t>— images, animation, voice, and music —</a:t>
            </a:r>
            <a:br>
              <a:rPr lang="en-US" dirty="0"/>
            </a:br>
            <a:r>
              <a:rPr lang="en-US" dirty="0"/>
              <a:t>into a short video or slideshow that you can share at the end.</a:t>
            </a:r>
          </a:p>
          <a:p>
            <a:br>
              <a:rPr lang="en-US" dirty="0"/>
            </a:br>
            <a:endParaRPr lang="en-US" dirty="0"/>
          </a:p>
          <a:p>
            <a:r>
              <a:rPr lang="en-US" dirty="0"/>
              <a:t>By the last session, you’ll have your own mini-movie or illustrated story, fully created with AI.</a:t>
            </a:r>
            <a:br>
              <a:rPr lang="en-US" dirty="0"/>
            </a:br>
            <a:r>
              <a:rPr lang="en-US" dirty="0"/>
              <a:t>You don’t need any experience — we’ll go step-by-step, and you’ll get to be as creative as you want.”</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4</a:t>
            </a:fld>
            <a:endParaRPr lang="en-US"/>
          </a:p>
        </p:txBody>
      </p:sp>
    </p:spTree>
    <p:extLst>
      <p:ext uri="{BB962C8B-B14F-4D97-AF65-F5344CB8AC3E}">
        <p14:creationId xmlns:p14="http://schemas.microsoft.com/office/powerpoint/2010/main" val="1979343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AF7ED-0EEF-88D2-C272-FEFE1C676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86E27-8858-E7A1-170D-9B6EB1AB3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5D6B1C-0795-A11C-4E1D-54A30940CC89}"/>
              </a:ext>
            </a:extLst>
          </p:cNvPr>
          <p:cNvSpPr>
            <a:spLocks noGrp="1"/>
          </p:cNvSpPr>
          <p:nvPr>
            <p:ph type="body" idx="1"/>
          </p:nvPr>
        </p:nvSpPr>
        <p:spPr/>
        <p:txBody>
          <a:bodyPr/>
          <a:lstStyle/>
          <a:p>
            <a:r>
              <a:rPr lang="en-US" dirty="0"/>
              <a:t>Awesome job, everyone!</a:t>
            </a:r>
            <a:br>
              <a:rPr lang="en-US" dirty="0"/>
            </a:br>
            <a:r>
              <a:rPr lang="en-US" dirty="0"/>
              <a:t>You’ve already asked ChatGPT fun questions, serious questions, and even tried a creative challenge.</a:t>
            </a:r>
          </a:p>
          <a:p>
            <a:endParaRPr lang="en-US" dirty="0"/>
          </a:p>
          <a:p>
            <a:r>
              <a:rPr lang="en-US" dirty="0"/>
              <a:t>Now we’re going to level up.</a:t>
            </a:r>
          </a:p>
          <a:p>
            <a:endParaRPr lang="en-US" dirty="0"/>
          </a:p>
          <a:p>
            <a:r>
              <a:rPr lang="en-US" dirty="0"/>
              <a:t>This next part is called </a:t>
            </a:r>
            <a:r>
              <a:rPr lang="en-US" b="1" dirty="0"/>
              <a:t>‘More Challenges’</a:t>
            </a:r>
            <a:r>
              <a:rPr lang="en-US" dirty="0"/>
              <a:t> — and it’s designed to show you how much ChatGPT can help with all kinds of tasks, from simple things to really creative projects.</a:t>
            </a:r>
          </a:p>
          <a:p>
            <a:endParaRPr lang="en-US" dirty="0"/>
          </a:p>
          <a:p>
            <a:r>
              <a:rPr lang="en-US" dirty="0"/>
              <a:t>I’m going to walk you through a few ideas, and then you’ll get to pick </a:t>
            </a:r>
            <a:r>
              <a:rPr lang="en-US" b="1" dirty="0"/>
              <a:t>any challenge you like</a:t>
            </a:r>
            <a:r>
              <a:rPr lang="en-US" dirty="0"/>
              <a:t> and try it yourself.</a:t>
            </a:r>
          </a:p>
          <a:p>
            <a:endParaRPr lang="en-US" dirty="0"/>
          </a:p>
          <a:p>
            <a:r>
              <a:rPr lang="en-US" dirty="0"/>
              <a:t>First, you can try something simple like making a list.</a:t>
            </a:r>
            <a:br>
              <a:rPr lang="en-US" dirty="0"/>
            </a:br>
            <a:r>
              <a:rPr lang="en-US" dirty="0"/>
              <a:t>Then, something a bit harder — like asking ChatGPT to explain a topic.</a:t>
            </a:r>
            <a:br>
              <a:rPr lang="en-US" dirty="0"/>
            </a:br>
            <a:r>
              <a:rPr lang="en-US" dirty="0"/>
              <a:t>Or, if you want to go big, you can try a full creative challenge.</a:t>
            </a:r>
          </a:p>
          <a:p>
            <a:endParaRPr lang="en-US" dirty="0"/>
          </a:p>
          <a:p>
            <a:r>
              <a:rPr lang="en-US" dirty="0"/>
              <a:t>One fun option is the </a:t>
            </a:r>
            <a:r>
              <a:rPr lang="en-US" b="1" dirty="0"/>
              <a:t>Dream Vacation Planner</a:t>
            </a:r>
            <a:r>
              <a:rPr lang="en-US" dirty="0"/>
              <a:t> — ChatGPT can design your perfect day anywhere in the world.</a:t>
            </a:r>
            <a:br>
              <a:rPr lang="en-US" dirty="0"/>
            </a:br>
            <a:r>
              <a:rPr lang="en-US" dirty="0"/>
              <a:t>And for those of you who like stories or writing, there’s the </a:t>
            </a:r>
            <a:r>
              <a:rPr lang="en-US" b="1" dirty="0"/>
              <a:t>Creative Writing</a:t>
            </a:r>
            <a:r>
              <a:rPr lang="en-US" dirty="0"/>
              <a:t> challenge — ChatGPT can help you write a short story, a poem, a joke, or even an adventure.</a:t>
            </a:r>
          </a:p>
          <a:p>
            <a:endParaRPr lang="en-US" dirty="0"/>
          </a:p>
          <a:p>
            <a:r>
              <a:rPr lang="en-US" dirty="0"/>
              <a:t>Choose one that feels fun for you.</a:t>
            </a:r>
            <a:br>
              <a:rPr lang="en-US" dirty="0"/>
            </a:br>
            <a:r>
              <a:rPr lang="en-US" dirty="0"/>
              <a:t>Remember: there’s no ‘wrong’ answer. This is your time to explore what AI can do.”</a:t>
            </a:r>
          </a:p>
          <a:p>
            <a:endParaRPr lang="en-US" dirty="0"/>
          </a:p>
        </p:txBody>
      </p:sp>
      <p:sp>
        <p:nvSpPr>
          <p:cNvPr id="4" name="Slide Number Placeholder 3">
            <a:extLst>
              <a:ext uri="{FF2B5EF4-FFF2-40B4-BE49-F238E27FC236}">
                <a16:creationId xmlns:a16="http://schemas.microsoft.com/office/drawing/2014/main" id="{3C2529AB-DE1A-3AD9-6755-C55024D6CA0E}"/>
              </a:ext>
            </a:extLst>
          </p:cNvPr>
          <p:cNvSpPr>
            <a:spLocks noGrp="1"/>
          </p:cNvSpPr>
          <p:nvPr>
            <p:ph type="sldNum" sz="quarter" idx="5"/>
          </p:nvPr>
        </p:nvSpPr>
        <p:spPr/>
        <p:txBody>
          <a:bodyPr/>
          <a:lstStyle/>
          <a:p>
            <a:fld id="{263935A3-0775-104D-910C-12A8983E985E}" type="slidenum">
              <a:rPr lang="en-US" smtClean="0"/>
              <a:t>31</a:t>
            </a:fld>
            <a:endParaRPr lang="en-US"/>
          </a:p>
        </p:txBody>
      </p:sp>
    </p:spTree>
    <p:extLst>
      <p:ext uri="{BB962C8B-B14F-4D97-AF65-F5344CB8AC3E}">
        <p14:creationId xmlns:p14="http://schemas.microsoft.com/office/powerpoint/2010/main" val="620682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Awesome job trying out ChatGPT, everyone!</a:t>
            </a:r>
            <a:br>
              <a:rPr lang="en-US" dirty="0"/>
            </a:br>
            <a:r>
              <a:rPr lang="en-US" dirty="0"/>
              <a:t>You’ve just seen how AI can </a:t>
            </a:r>
            <a:r>
              <a:rPr lang="en-US" i="1" dirty="0"/>
              <a:t>write</a:t>
            </a:r>
            <a:r>
              <a:rPr lang="en-US" dirty="0"/>
              <a:t>, </a:t>
            </a:r>
            <a:r>
              <a:rPr lang="en-US" i="1" dirty="0"/>
              <a:t>create</a:t>
            </a:r>
            <a:r>
              <a:rPr lang="en-US" dirty="0"/>
              <a:t>, and </a:t>
            </a:r>
            <a:r>
              <a:rPr lang="en-US" i="1" dirty="0"/>
              <a:t>answer questions</a:t>
            </a:r>
            <a:r>
              <a:rPr lang="en-US" dirty="0"/>
              <a:t> — but now we’re going to look at something even cooler:</a:t>
            </a:r>
          </a:p>
          <a:p>
            <a:endParaRPr lang="en-US" dirty="0"/>
          </a:p>
          <a:p>
            <a:r>
              <a:rPr lang="en-US" b="1" dirty="0"/>
              <a:t>How does AI understand language at all?</a:t>
            </a:r>
            <a:br>
              <a:rPr lang="en-US" dirty="0"/>
            </a:br>
            <a:r>
              <a:rPr lang="en-US" dirty="0"/>
              <a:t>And… how can it understand </a:t>
            </a:r>
            <a:r>
              <a:rPr lang="en-US" i="1" dirty="0"/>
              <a:t>multiple</a:t>
            </a:r>
            <a:r>
              <a:rPr lang="en-US" dirty="0"/>
              <a:t> languages?</a:t>
            </a:r>
          </a:p>
          <a:p>
            <a:endParaRPr lang="en-US" dirty="0"/>
          </a:p>
          <a:p>
            <a:r>
              <a:rPr lang="en-US" dirty="0"/>
              <a:t>Think about it:</a:t>
            </a:r>
            <a:br>
              <a:rPr lang="en-US" dirty="0"/>
            </a:br>
            <a:r>
              <a:rPr lang="en-US" dirty="0"/>
              <a:t>When you say the same sentence in English, Chinese, Spanish, or Korean — </a:t>
            </a:r>
            <a:r>
              <a:rPr lang="en-US" i="1" dirty="0"/>
              <a:t>you still mean the same thing</a:t>
            </a:r>
            <a:r>
              <a:rPr lang="en-US" dirty="0"/>
              <a:t>. But the words are totally different. AI has to figure out:</a:t>
            </a:r>
          </a:p>
          <a:p>
            <a:pPr marL="628650" lvl="1" indent="-171450">
              <a:buFont typeface="Arial" panose="020B0604020202020204" pitchFamily="34" charset="0"/>
              <a:buChar char="•"/>
            </a:pPr>
            <a:r>
              <a:rPr lang="en-US" dirty="0"/>
              <a:t>What do the words mean?</a:t>
            </a:r>
          </a:p>
          <a:p>
            <a:pPr marL="628650" lvl="1" indent="-171450">
              <a:buFont typeface="Arial" panose="020B0604020202020204" pitchFamily="34" charset="0"/>
              <a:buChar char="•"/>
            </a:pPr>
            <a:r>
              <a:rPr lang="en-US" dirty="0"/>
              <a:t>What is the context?</a:t>
            </a:r>
          </a:p>
          <a:p>
            <a:pPr marL="628650" lvl="1" indent="-171450">
              <a:buFont typeface="Arial" panose="020B0604020202020204" pitchFamily="34" charset="0"/>
              <a:buChar char="•"/>
            </a:pPr>
            <a:r>
              <a:rPr lang="en-US" dirty="0"/>
              <a:t>What is the emotion?</a:t>
            </a:r>
          </a:p>
          <a:p>
            <a:pPr marL="628650" lvl="1" indent="-171450">
              <a:buFont typeface="Arial" panose="020B0604020202020204" pitchFamily="34" charset="0"/>
              <a:buChar char="•"/>
            </a:pPr>
            <a:r>
              <a:rPr lang="en-US" dirty="0"/>
              <a:t>And how to say the same idea in another language?</a:t>
            </a:r>
          </a:p>
          <a:p>
            <a:pPr marL="628650" lvl="1" indent="-171450">
              <a:buFont typeface="Arial" panose="020B0604020202020204" pitchFamily="34" charset="0"/>
              <a:buChar char="•"/>
            </a:pPr>
            <a:endParaRPr lang="en-US" dirty="0"/>
          </a:p>
          <a:p>
            <a:r>
              <a:rPr lang="en-US" dirty="0"/>
              <a:t>This skill is called </a:t>
            </a:r>
            <a:r>
              <a:rPr lang="en-US" b="1" dirty="0"/>
              <a:t>language understanding</a:t>
            </a:r>
            <a:r>
              <a:rPr lang="en-US" dirty="0"/>
              <a:t>, and it’s the secret sauce behind ChatGPT, Google Translate, subtitles, and even voice assistants like Siri.</a:t>
            </a:r>
          </a:p>
          <a:p>
            <a:endParaRPr lang="en-US" dirty="0"/>
          </a:p>
          <a:p>
            <a:r>
              <a:rPr lang="en-US" dirty="0"/>
              <a:t>So in this next section, we’re going to explore:</a:t>
            </a:r>
          </a:p>
          <a:p>
            <a:pPr marL="628650" lvl="1" indent="-171450">
              <a:buFont typeface="Arial" panose="020B0604020202020204" pitchFamily="34" charset="0"/>
              <a:buChar char="•"/>
            </a:pPr>
            <a:r>
              <a:rPr lang="en-US" dirty="0"/>
              <a:t>How AI knows what words really mean</a:t>
            </a:r>
          </a:p>
          <a:p>
            <a:pPr marL="628650" lvl="1" indent="-171450">
              <a:buFont typeface="Arial" panose="020B0604020202020204" pitchFamily="34" charset="0"/>
              <a:buChar char="•"/>
            </a:pPr>
            <a:r>
              <a:rPr lang="en-US" dirty="0"/>
              <a:t>How it connects meaning across different languages</a:t>
            </a:r>
          </a:p>
          <a:p>
            <a:pPr marL="628650" lvl="1" indent="-171450">
              <a:buFont typeface="Arial" panose="020B0604020202020204" pitchFamily="34" charset="0"/>
              <a:buChar char="•"/>
            </a:pPr>
            <a:r>
              <a:rPr lang="en-US" dirty="0"/>
              <a:t>And why AI translations today are much smarter than the old Google Translate from 10 years ago</a:t>
            </a:r>
          </a:p>
          <a:p>
            <a:pPr marL="628650" lvl="1" indent="-171450">
              <a:buFont typeface="Arial" panose="020B0604020202020204" pitchFamily="34" charset="0"/>
              <a:buChar char="•"/>
            </a:pPr>
            <a:endParaRPr lang="en-US" dirty="0"/>
          </a:p>
          <a:p>
            <a:r>
              <a:rPr lang="en-US" dirty="0"/>
              <a:t>Let’s jump into it.</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32</a:t>
            </a:fld>
            <a:endParaRPr lang="en-US"/>
          </a:p>
        </p:txBody>
      </p:sp>
    </p:spTree>
    <p:extLst>
      <p:ext uri="{BB962C8B-B14F-4D97-AF65-F5344CB8AC3E}">
        <p14:creationId xmlns:p14="http://schemas.microsoft.com/office/powerpoint/2010/main" val="3201208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076DD-7EBE-377A-22B2-13BCC64D8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DB0F6A-B96B-65ED-7781-E24DF6540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4BB743-1F94-D847-BB02-6D94425333DC}"/>
              </a:ext>
            </a:extLst>
          </p:cNvPr>
          <p:cNvSpPr>
            <a:spLocks noGrp="1"/>
          </p:cNvSpPr>
          <p:nvPr>
            <p:ph type="body" idx="1"/>
          </p:nvPr>
        </p:nvSpPr>
        <p:spPr/>
        <p:txBody>
          <a:bodyPr/>
          <a:lstStyle/>
          <a:p>
            <a:r>
              <a:rPr lang="en-US" dirty="0"/>
              <a:t>Now let’s talk about how AI does translation — like Google Translate.</a:t>
            </a:r>
          </a:p>
          <a:p>
            <a:endParaRPr lang="en-US" dirty="0"/>
          </a:p>
          <a:p>
            <a:r>
              <a:rPr lang="en-US" dirty="0"/>
              <a:t>AI has read </a:t>
            </a:r>
            <a:r>
              <a:rPr lang="en-US" i="1" dirty="0"/>
              <a:t>a huge amount</a:t>
            </a:r>
            <a:r>
              <a:rPr lang="en-US" dirty="0"/>
              <a:t> of text in many languages: books, websites, conversations, everything.</a:t>
            </a:r>
            <a:br>
              <a:rPr lang="en-US" dirty="0"/>
            </a:br>
            <a:r>
              <a:rPr lang="en-US" dirty="0"/>
              <a:t>From all that reading, it learns patterns — how words and grammar work in different languages.</a:t>
            </a:r>
          </a:p>
          <a:p>
            <a:endParaRPr lang="en-US" dirty="0"/>
          </a:p>
          <a:p>
            <a:r>
              <a:rPr lang="en-US" dirty="0"/>
              <a:t>The key idea is this:</a:t>
            </a:r>
            <a:br>
              <a:rPr lang="en-US" dirty="0"/>
            </a:br>
            <a:r>
              <a:rPr lang="en-US" b="1" dirty="0"/>
              <a:t>AI doesn’t just swap words. It tries to understand the meaning first.</a:t>
            </a:r>
          </a:p>
          <a:p>
            <a:endParaRPr lang="en-US" dirty="0"/>
          </a:p>
          <a:p>
            <a:r>
              <a:rPr lang="en-US" dirty="0"/>
              <a:t>So if it sees a sentence in Spanish, like ‘Me </a:t>
            </a:r>
            <a:r>
              <a:rPr lang="en-US" dirty="0" err="1"/>
              <a:t>gusta</a:t>
            </a:r>
            <a:r>
              <a:rPr lang="en-US" dirty="0"/>
              <a:t> </a:t>
            </a:r>
            <a:r>
              <a:rPr lang="en-US" dirty="0" err="1"/>
              <a:t>aprender</a:t>
            </a:r>
            <a:r>
              <a:rPr lang="en-US" dirty="0"/>
              <a:t>,’ the AI understands the idea, and then re-expresses that idea in English as ‘I like to learn.’</a:t>
            </a:r>
          </a:p>
          <a:p>
            <a:endParaRPr lang="en-US" dirty="0"/>
          </a:p>
          <a:p>
            <a:r>
              <a:rPr lang="en-US" dirty="0"/>
              <a:t>AI translation is basically understanding meaning → then rewriting it in another language.”</a:t>
            </a:r>
          </a:p>
          <a:p>
            <a:endParaRPr lang="en-US" dirty="0"/>
          </a:p>
        </p:txBody>
      </p:sp>
      <p:sp>
        <p:nvSpPr>
          <p:cNvPr id="4" name="Slide Number Placeholder 3">
            <a:extLst>
              <a:ext uri="{FF2B5EF4-FFF2-40B4-BE49-F238E27FC236}">
                <a16:creationId xmlns:a16="http://schemas.microsoft.com/office/drawing/2014/main" id="{92247354-7462-DADD-B012-F1281228483C}"/>
              </a:ext>
            </a:extLst>
          </p:cNvPr>
          <p:cNvSpPr>
            <a:spLocks noGrp="1"/>
          </p:cNvSpPr>
          <p:nvPr>
            <p:ph type="sldNum" sz="quarter" idx="5"/>
          </p:nvPr>
        </p:nvSpPr>
        <p:spPr/>
        <p:txBody>
          <a:bodyPr/>
          <a:lstStyle/>
          <a:p>
            <a:fld id="{263935A3-0775-104D-910C-12A8983E985E}" type="slidenum">
              <a:rPr lang="en-US" smtClean="0"/>
              <a:t>33</a:t>
            </a:fld>
            <a:endParaRPr lang="en-US"/>
          </a:p>
        </p:txBody>
      </p:sp>
    </p:spTree>
    <p:extLst>
      <p:ext uri="{BB962C8B-B14F-4D97-AF65-F5344CB8AC3E}">
        <p14:creationId xmlns:p14="http://schemas.microsoft.com/office/powerpoint/2010/main" val="4079521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84A40-6668-F24B-E790-1D561F7CA1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DE588-449D-F1F7-4C46-A5FB2ED49B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D6E2F-75E7-F488-AE29-245893109B22}"/>
              </a:ext>
            </a:extLst>
          </p:cNvPr>
          <p:cNvSpPr>
            <a:spLocks noGrp="1"/>
          </p:cNvSpPr>
          <p:nvPr>
            <p:ph type="body" idx="1"/>
          </p:nvPr>
        </p:nvSpPr>
        <p:spPr/>
        <p:txBody>
          <a:bodyPr/>
          <a:lstStyle/>
          <a:p>
            <a:r>
              <a:rPr lang="en-US" dirty="0"/>
              <a:t>“Alright everyone, now we’re going to </a:t>
            </a:r>
            <a:r>
              <a:rPr lang="en-US" i="1" dirty="0"/>
              <a:t>try</a:t>
            </a:r>
            <a:r>
              <a:rPr lang="en-US" dirty="0"/>
              <a:t> AI translation ourselves — and this part is really fun.</a:t>
            </a:r>
          </a:p>
          <a:p>
            <a:r>
              <a:rPr lang="en-US" dirty="0"/>
              <a:t>First, open </a:t>
            </a:r>
            <a:r>
              <a:rPr lang="en-US" b="1" dirty="0" err="1"/>
              <a:t>DeepL</a:t>
            </a:r>
            <a:r>
              <a:rPr lang="en-US" b="1" dirty="0"/>
              <a:t> Translator</a:t>
            </a:r>
            <a:r>
              <a:rPr lang="en-US" dirty="0"/>
              <a:t> — the link is right here on the slide.</a:t>
            </a:r>
          </a:p>
          <a:p>
            <a:endParaRPr lang="en-US" dirty="0"/>
          </a:p>
          <a:p>
            <a:r>
              <a:rPr lang="en-US" dirty="0"/>
              <a:t>To warm up, I’ll show you a demo sentence:</a:t>
            </a:r>
            <a:br>
              <a:rPr lang="en-US" dirty="0"/>
            </a:br>
            <a:r>
              <a:rPr lang="en-US" b="1" dirty="0"/>
              <a:t>‘AI is helping the world learn faster.’</a:t>
            </a:r>
            <a:br>
              <a:rPr lang="en-US" dirty="0"/>
            </a:br>
            <a:r>
              <a:rPr lang="en-US" dirty="0"/>
              <a:t>Watch how </a:t>
            </a:r>
            <a:r>
              <a:rPr lang="en-US" dirty="0" err="1"/>
              <a:t>DeepL</a:t>
            </a:r>
            <a:r>
              <a:rPr lang="en-US" dirty="0"/>
              <a:t> turns that into other languages.</a:t>
            </a:r>
          </a:p>
          <a:p>
            <a:endParaRPr lang="en-US" dirty="0"/>
          </a:p>
          <a:p>
            <a:r>
              <a:rPr lang="en-US" dirty="0"/>
              <a:t>Now it’s </a:t>
            </a:r>
            <a:r>
              <a:rPr lang="en-US" i="1" dirty="0"/>
              <a:t>your</a:t>
            </a:r>
            <a:r>
              <a:rPr lang="en-US" dirty="0"/>
              <a:t> turn.</a:t>
            </a:r>
          </a:p>
          <a:p>
            <a:endParaRPr lang="en-US" dirty="0"/>
          </a:p>
          <a:p>
            <a:r>
              <a:rPr lang="en-US" b="1" dirty="0"/>
              <a:t>Step 1 — Write 2–3 short sentences in English</a:t>
            </a:r>
          </a:p>
          <a:p>
            <a:r>
              <a:rPr lang="en-US" dirty="0"/>
              <a:t>You can choose anything you like:</a:t>
            </a:r>
          </a:p>
          <a:p>
            <a:pPr marL="628650" lvl="1" indent="-171450">
              <a:buFont typeface="Arial" panose="020B0604020202020204" pitchFamily="34" charset="0"/>
              <a:buChar char="•"/>
            </a:pPr>
            <a:r>
              <a:rPr lang="en-US" dirty="0"/>
              <a:t>A joke about AI</a:t>
            </a:r>
          </a:p>
          <a:p>
            <a:pPr marL="628650" lvl="1" indent="-171450">
              <a:buFont typeface="Arial" panose="020B0604020202020204" pitchFamily="34" charset="0"/>
              <a:buChar char="•"/>
            </a:pPr>
            <a:r>
              <a:rPr lang="en-US" dirty="0"/>
              <a:t>A tiny poem</a:t>
            </a:r>
          </a:p>
          <a:p>
            <a:pPr marL="628650" lvl="1" indent="-171450">
              <a:buFont typeface="Arial" panose="020B0604020202020204" pitchFamily="34" charset="0"/>
              <a:buChar char="•"/>
            </a:pPr>
            <a:r>
              <a:rPr lang="en-US" dirty="0"/>
              <a:t>A tongue twister</a:t>
            </a:r>
          </a:p>
          <a:p>
            <a:pPr marL="628650" lvl="1" indent="-171450">
              <a:buFont typeface="Arial" panose="020B0604020202020204" pitchFamily="34" charset="0"/>
              <a:buChar char="•"/>
            </a:pPr>
            <a:r>
              <a:rPr lang="en-US" dirty="0"/>
              <a:t>A super short story</a:t>
            </a:r>
          </a:p>
          <a:p>
            <a:r>
              <a:rPr lang="en-US" dirty="0"/>
              <a:t>Whatever you write — keep it fun!</a:t>
            </a:r>
          </a:p>
          <a:p>
            <a:endParaRPr lang="en-US" dirty="0"/>
          </a:p>
          <a:p>
            <a:r>
              <a:rPr lang="en-US" b="1" dirty="0"/>
              <a:t>Step 2 — Translate it into another language</a:t>
            </a:r>
          </a:p>
          <a:p>
            <a:r>
              <a:rPr lang="en-US" dirty="0"/>
              <a:t>Try Spanish, French, Japanese, Korean — whatever you want.</a:t>
            </a:r>
            <a:br>
              <a:rPr lang="en-US" dirty="0"/>
            </a:br>
            <a:r>
              <a:rPr lang="en-US" dirty="0"/>
              <a:t>In fact, try </a:t>
            </a:r>
            <a:r>
              <a:rPr lang="en-US" b="1" dirty="0"/>
              <a:t>2 or 3 different languages</a:t>
            </a:r>
            <a:r>
              <a:rPr lang="en-US" dirty="0"/>
              <a:t> and compare how they look.</a:t>
            </a:r>
          </a:p>
          <a:p>
            <a:endParaRPr lang="en-US" dirty="0"/>
          </a:p>
          <a:p>
            <a:r>
              <a:rPr lang="en-US" b="1" dirty="0"/>
              <a:t>Step 3 — Translate it back to English</a:t>
            </a:r>
          </a:p>
          <a:p>
            <a:r>
              <a:rPr lang="en-US" dirty="0"/>
              <a:t>This is the interesting part.</a:t>
            </a:r>
            <a:br>
              <a:rPr lang="en-US" dirty="0"/>
            </a:br>
            <a:r>
              <a:rPr lang="en-US" dirty="0"/>
              <a:t>Ask yourself:</a:t>
            </a:r>
          </a:p>
          <a:p>
            <a:pPr marL="628650" lvl="1" indent="-171450">
              <a:buFont typeface="Arial" panose="020B0604020202020204" pitchFamily="34" charset="0"/>
              <a:buChar char="•"/>
            </a:pPr>
            <a:r>
              <a:rPr lang="en-US" dirty="0"/>
              <a:t>What stayed the same?</a:t>
            </a:r>
          </a:p>
          <a:p>
            <a:pPr marL="628650" lvl="1" indent="-171450">
              <a:buFont typeface="Arial" panose="020B0604020202020204" pitchFamily="34" charset="0"/>
              <a:buChar char="•"/>
            </a:pPr>
            <a:r>
              <a:rPr lang="en-US" dirty="0"/>
              <a:t>What changed?</a:t>
            </a:r>
          </a:p>
          <a:p>
            <a:pPr marL="628650" lvl="1" indent="-171450">
              <a:buFont typeface="Arial" panose="020B0604020202020204" pitchFamily="34" charset="0"/>
              <a:buChar char="•"/>
            </a:pPr>
            <a:r>
              <a:rPr lang="en-US" dirty="0"/>
              <a:t>Did the meaning stay correct?</a:t>
            </a:r>
          </a:p>
          <a:p>
            <a:pPr marL="628650" lvl="1" indent="-171450">
              <a:buFont typeface="Arial" panose="020B0604020202020204" pitchFamily="34" charset="0"/>
              <a:buChar char="•"/>
            </a:pPr>
            <a:r>
              <a:rPr lang="en-US" dirty="0"/>
              <a:t>Which translation changed the most?</a:t>
            </a:r>
          </a:p>
          <a:p>
            <a:pPr marL="628650" lvl="1" indent="-171450">
              <a:buFont typeface="Arial" panose="020B0604020202020204" pitchFamily="34" charset="0"/>
              <a:buChar char="•"/>
            </a:pPr>
            <a:endParaRPr lang="en-US" dirty="0"/>
          </a:p>
          <a:p>
            <a:r>
              <a:rPr lang="en-US" dirty="0"/>
              <a:t>This helps you understand how AI translation focuses on </a:t>
            </a:r>
            <a:r>
              <a:rPr lang="en-US" i="1" dirty="0"/>
              <a:t>meaning</a:t>
            </a:r>
            <a:r>
              <a:rPr lang="en-US" dirty="0"/>
              <a:t>, not just swapping words.</a:t>
            </a:r>
          </a:p>
          <a:p>
            <a:br>
              <a:rPr lang="en-US" dirty="0"/>
            </a:br>
            <a:r>
              <a:rPr lang="en-US" dirty="0"/>
              <a:t>Okay — let’s begin! Everyone write your sentences.”</a:t>
            </a:r>
          </a:p>
          <a:p>
            <a:endParaRPr lang="en-US" dirty="0"/>
          </a:p>
        </p:txBody>
      </p:sp>
      <p:sp>
        <p:nvSpPr>
          <p:cNvPr id="4" name="Slide Number Placeholder 3">
            <a:extLst>
              <a:ext uri="{FF2B5EF4-FFF2-40B4-BE49-F238E27FC236}">
                <a16:creationId xmlns:a16="http://schemas.microsoft.com/office/drawing/2014/main" id="{BA04CC3F-44B1-E39D-E28B-34A7A83EFEDA}"/>
              </a:ext>
            </a:extLst>
          </p:cNvPr>
          <p:cNvSpPr>
            <a:spLocks noGrp="1"/>
          </p:cNvSpPr>
          <p:nvPr>
            <p:ph type="sldNum" sz="quarter" idx="5"/>
          </p:nvPr>
        </p:nvSpPr>
        <p:spPr/>
        <p:txBody>
          <a:bodyPr/>
          <a:lstStyle/>
          <a:p>
            <a:fld id="{263935A3-0775-104D-910C-12A8983E985E}" type="slidenum">
              <a:rPr lang="en-US" smtClean="0"/>
              <a:t>34</a:t>
            </a:fld>
            <a:endParaRPr lang="en-US"/>
          </a:p>
        </p:txBody>
      </p:sp>
    </p:spTree>
    <p:extLst>
      <p:ext uri="{BB962C8B-B14F-4D97-AF65-F5344CB8AC3E}">
        <p14:creationId xmlns:p14="http://schemas.microsoft.com/office/powerpoint/2010/main" val="67802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everyone, here’s where AI translation gets a little tricky — and also very interesting.</a:t>
            </a:r>
          </a:p>
          <a:p>
            <a:endParaRPr lang="en-US" dirty="0"/>
          </a:p>
          <a:p>
            <a:r>
              <a:rPr lang="en-US" dirty="0"/>
              <a:t>Language is </a:t>
            </a:r>
            <a:r>
              <a:rPr lang="en-US" i="1" dirty="0"/>
              <a:t>full</a:t>
            </a:r>
            <a:r>
              <a:rPr lang="en-US" dirty="0"/>
              <a:t> of sentences that can mean more than one thing.</a:t>
            </a:r>
            <a:br>
              <a:rPr lang="en-US" dirty="0"/>
            </a:br>
            <a:r>
              <a:rPr lang="en-US" dirty="0"/>
              <a:t>Humans usually solve this easily because we use </a:t>
            </a:r>
            <a:r>
              <a:rPr lang="en-US" b="1" dirty="0"/>
              <a:t>context</a:t>
            </a:r>
            <a:r>
              <a:rPr lang="en-US" dirty="0"/>
              <a:t>.</a:t>
            </a:r>
            <a:br>
              <a:rPr lang="en-US" dirty="0"/>
            </a:br>
            <a:r>
              <a:rPr lang="en-US" dirty="0"/>
              <a:t>But AI? If we don’t give it clues, it has to </a:t>
            </a:r>
            <a:r>
              <a:rPr lang="en-US" b="1" dirty="0"/>
              <a:t>guess</a:t>
            </a:r>
            <a:r>
              <a:rPr lang="en-US" dirty="0"/>
              <a:t>.</a:t>
            </a:r>
          </a:p>
          <a:p>
            <a:endParaRPr lang="en-US" dirty="0"/>
          </a:p>
          <a:p>
            <a:r>
              <a:rPr lang="en-US" dirty="0"/>
              <a:t>Let’s look at this example sentence:</a:t>
            </a:r>
          </a:p>
          <a:p>
            <a:r>
              <a:rPr lang="en-US" b="1" dirty="0"/>
              <a:t>‘The man saw the fox with the telescope.’</a:t>
            </a:r>
          </a:p>
          <a:p>
            <a:endParaRPr lang="en-US" dirty="0"/>
          </a:p>
          <a:p>
            <a:r>
              <a:rPr lang="en-US" dirty="0"/>
              <a:t>Now… who has the telescope?</a:t>
            </a:r>
            <a:br>
              <a:rPr lang="en-US" dirty="0"/>
            </a:br>
            <a:r>
              <a:rPr lang="en-US" dirty="0"/>
              <a:t>Is it:</a:t>
            </a:r>
          </a:p>
          <a:p>
            <a:pPr marL="628650" lvl="1" indent="-171450">
              <a:buFont typeface="Arial" panose="020B0604020202020204" pitchFamily="34" charset="0"/>
              <a:buChar char="•"/>
            </a:pPr>
            <a:r>
              <a:rPr lang="en-US" dirty="0"/>
              <a:t>The </a:t>
            </a:r>
            <a:r>
              <a:rPr lang="en-US" b="1" dirty="0"/>
              <a:t>man</a:t>
            </a:r>
            <a:r>
              <a:rPr lang="en-US" dirty="0"/>
              <a:t> using a telescope to look at the fox?</a:t>
            </a:r>
          </a:p>
          <a:p>
            <a:pPr marL="628650" lvl="1" indent="-171450">
              <a:buFont typeface="Arial" panose="020B0604020202020204" pitchFamily="34" charset="0"/>
              <a:buChar char="•"/>
            </a:pPr>
            <a:r>
              <a:rPr lang="en-US" dirty="0"/>
              <a:t>Or the </a:t>
            </a:r>
            <a:r>
              <a:rPr lang="en-US" b="1" dirty="0"/>
              <a:t>fox</a:t>
            </a:r>
            <a:r>
              <a:rPr lang="en-US" dirty="0"/>
              <a:t> carrying a telescope?</a:t>
            </a:r>
          </a:p>
          <a:p>
            <a:pPr marL="628650" lvl="1" indent="-171450">
              <a:buFont typeface="Arial" panose="020B0604020202020204" pitchFamily="34" charset="0"/>
              <a:buChar char="•"/>
            </a:pPr>
            <a:endParaRPr lang="en-US" dirty="0"/>
          </a:p>
          <a:p>
            <a:r>
              <a:rPr lang="en-US" dirty="0"/>
              <a:t>There are actually </a:t>
            </a:r>
            <a:r>
              <a:rPr lang="en-US" b="1" dirty="0"/>
              <a:t>two correct meanings</a:t>
            </a:r>
            <a:r>
              <a:rPr lang="en-US" dirty="0"/>
              <a:t>:</a:t>
            </a:r>
          </a:p>
          <a:p>
            <a:endParaRPr lang="en-US" dirty="0"/>
          </a:p>
          <a:p>
            <a:r>
              <a:rPr lang="en-US" b="1" dirty="0"/>
              <a:t>Meaning A</a:t>
            </a:r>
          </a:p>
          <a:p>
            <a:r>
              <a:rPr lang="en-US" dirty="0"/>
              <a:t>➡️ The man used the telescope.</a:t>
            </a:r>
          </a:p>
          <a:p>
            <a:endParaRPr lang="en-US" dirty="0"/>
          </a:p>
          <a:p>
            <a:r>
              <a:rPr lang="en-US" b="1" dirty="0"/>
              <a:t>Meaning B</a:t>
            </a:r>
          </a:p>
          <a:p>
            <a:r>
              <a:rPr lang="en-US" dirty="0"/>
              <a:t>➡️ The fox has the telescope. (A very fancy fox!)</a:t>
            </a:r>
          </a:p>
          <a:p>
            <a:endParaRPr lang="en-US" dirty="0"/>
          </a:p>
          <a:p>
            <a:r>
              <a:rPr lang="en-US" dirty="0"/>
              <a:t>When AI translates this sentence into another language, it has to </a:t>
            </a:r>
            <a:r>
              <a:rPr lang="en-US" b="1" dirty="0"/>
              <a:t>pick one</a:t>
            </a:r>
            <a:r>
              <a:rPr lang="en-US" dirty="0"/>
              <a:t> of these meanings — it cannot keep the ambiguity.</a:t>
            </a:r>
            <a:br>
              <a:rPr lang="en-US" dirty="0"/>
            </a:br>
            <a:r>
              <a:rPr lang="en-US" dirty="0"/>
              <a:t>So translation forces the AI to </a:t>
            </a:r>
            <a:r>
              <a:rPr lang="en-US" i="1" dirty="0"/>
              <a:t>make a decision</a:t>
            </a:r>
            <a:r>
              <a:rPr lang="en-US" dirty="0"/>
              <a:t>.</a:t>
            </a:r>
          </a:p>
          <a:p>
            <a:endParaRPr lang="en-US" dirty="0"/>
          </a:p>
          <a:p>
            <a:r>
              <a:rPr lang="en-US" dirty="0"/>
              <a:t>This is why context is so important.</a:t>
            </a:r>
            <a:br>
              <a:rPr lang="en-US" dirty="0"/>
            </a:br>
            <a:r>
              <a:rPr lang="en-US" dirty="0"/>
              <a:t>When you give the AI </a:t>
            </a:r>
            <a:r>
              <a:rPr lang="en-US" b="1" dirty="0"/>
              <a:t>extra clues</a:t>
            </a:r>
            <a:r>
              <a:rPr lang="en-US" dirty="0"/>
              <a:t>, it becomes much smarter and chooses the meaning you intended.”</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35</a:t>
            </a:fld>
            <a:endParaRPr lang="en-US"/>
          </a:p>
        </p:txBody>
      </p:sp>
    </p:spTree>
    <p:extLst>
      <p:ext uri="{BB962C8B-B14F-4D97-AF65-F5344CB8AC3E}">
        <p14:creationId xmlns:p14="http://schemas.microsoft.com/office/powerpoint/2010/main" val="2307047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adding </a:t>
            </a:r>
            <a:r>
              <a:rPr lang="en-US" i="1" dirty="0"/>
              <a:t>context</a:t>
            </a:r>
            <a:r>
              <a:rPr lang="en-US" dirty="0"/>
              <a:t> helps AI understand language better.</a:t>
            </a:r>
          </a:p>
          <a:p>
            <a:endParaRPr lang="en-US" dirty="0"/>
          </a:p>
          <a:p>
            <a:r>
              <a:rPr lang="en-US" dirty="0"/>
              <a:t>Earlier we had the confusing sentence:</a:t>
            </a:r>
            <a:br>
              <a:rPr lang="en-US" dirty="0"/>
            </a:br>
            <a:r>
              <a:rPr lang="en-US" b="1" dirty="0"/>
              <a:t>‘The man saw the fox with the telescope.’</a:t>
            </a:r>
            <a:br>
              <a:rPr lang="en-US" dirty="0"/>
            </a:br>
            <a:r>
              <a:rPr lang="en-US" dirty="0"/>
              <a:t>We didn’t know who had the telescope — the man or the fox.</a:t>
            </a:r>
          </a:p>
          <a:p>
            <a:endParaRPr lang="en-US" dirty="0"/>
          </a:p>
          <a:p>
            <a:r>
              <a:rPr lang="en-US" dirty="0"/>
              <a:t>Now look at the NEW version:</a:t>
            </a:r>
          </a:p>
          <a:p>
            <a:r>
              <a:rPr lang="en-US" b="1" dirty="0"/>
              <a:t>‘The astronomer looked through his telescope. The man saw the fox with the telescope.’</a:t>
            </a:r>
          </a:p>
          <a:p>
            <a:endParaRPr lang="en-US" dirty="0"/>
          </a:p>
          <a:p>
            <a:r>
              <a:rPr lang="en-US" dirty="0"/>
              <a:t>Because we added ‘astronomer’ and ‘looked through his telescope,’ the sentence suddenly makes more sense:</a:t>
            </a:r>
          </a:p>
          <a:p>
            <a:pPr marL="628650" lvl="1" indent="-171450">
              <a:buFont typeface="Arial" panose="020B0604020202020204" pitchFamily="34" charset="0"/>
              <a:buChar char="•"/>
            </a:pPr>
            <a:r>
              <a:rPr lang="en-US" dirty="0"/>
              <a:t>Astronomers usually use telescopes.</a:t>
            </a:r>
          </a:p>
          <a:p>
            <a:pPr marL="628650" lvl="1" indent="-171450">
              <a:buFont typeface="Arial" panose="020B0604020202020204" pitchFamily="34" charset="0"/>
              <a:buChar char="•"/>
            </a:pPr>
            <a:r>
              <a:rPr lang="en-US" dirty="0"/>
              <a:t>Foxes don’t normally hold telescopes.</a:t>
            </a:r>
          </a:p>
          <a:p>
            <a:pPr marL="628650" lvl="1" indent="-171450">
              <a:buFont typeface="Arial" panose="020B0604020202020204" pitchFamily="34" charset="0"/>
              <a:buChar char="•"/>
            </a:pPr>
            <a:r>
              <a:rPr lang="en-US" dirty="0"/>
              <a:t>So now the AI almost always chooses </a:t>
            </a:r>
            <a:r>
              <a:rPr lang="en-US" b="1" dirty="0"/>
              <a:t>Meaning A</a:t>
            </a:r>
            <a:r>
              <a:rPr lang="en-US" dirty="0"/>
              <a:t> — the man has the telescope.</a:t>
            </a:r>
          </a:p>
          <a:p>
            <a:pPr marL="628650" lvl="1" indent="-171450">
              <a:buFont typeface="Arial" panose="020B0604020202020204" pitchFamily="34" charset="0"/>
              <a:buChar char="•"/>
            </a:pPr>
            <a:endParaRPr lang="en-US" dirty="0"/>
          </a:p>
          <a:p>
            <a:r>
              <a:rPr lang="en-US" dirty="0"/>
              <a:t>This shows how important </a:t>
            </a:r>
            <a:r>
              <a:rPr lang="en-US" b="1" dirty="0"/>
              <a:t>context clues</a:t>
            </a:r>
            <a:r>
              <a:rPr lang="en-US" dirty="0"/>
              <a:t> are in language.</a:t>
            </a:r>
            <a:br>
              <a:rPr lang="en-US" dirty="0"/>
            </a:br>
            <a:r>
              <a:rPr lang="en-US" dirty="0"/>
              <a:t>With more information, AI makes much smarter guesses.</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36</a:t>
            </a:fld>
            <a:endParaRPr lang="en-US"/>
          </a:p>
        </p:txBody>
      </p:sp>
    </p:spTree>
    <p:extLst>
      <p:ext uri="{BB962C8B-B14F-4D97-AF65-F5344CB8AC3E}">
        <p14:creationId xmlns:p14="http://schemas.microsoft.com/office/powerpoint/2010/main" val="2776761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everyone, this is a fun challenge!</a:t>
            </a:r>
            <a:br>
              <a:rPr lang="en-US" dirty="0"/>
            </a:br>
            <a:r>
              <a:rPr lang="en-US" dirty="0"/>
              <a:t>Now that you understand how AI handles tricky and confusing sentences, it’s your turn to </a:t>
            </a:r>
            <a:r>
              <a:rPr lang="en-US" i="1" dirty="0"/>
              <a:t>trick the AI</a:t>
            </a:r>
            <a:r>
              <a:rPr lang="en-US" dirty="0"/>
              <a:t>.</a:t>
            </a:r>
          </a:p>
          <a:p>
            <a:endParaRPr lang="en-US" dirty="0"/>
          </a:p>
          <a:p>
            <a:r>
              <a:rPr lang="en-US" dirty="0"/>
              <a:t>Some sentences in English can have </a:t>
            </a:r>
            <a:r>
              <a:rPr lang="en-US" b="1" dirty="0"/>
              <a:t>two different meanings</a:t>
            </a:r>
            <a:r>
              <a:rPr lang="en-US" dirty="0"/>
              <a:t>, and humans understand them using context — but AI sometimes struggles.</a:t>
            </a:r>
          </a:p>
          <a:p>
            <a:endParaRPr lang="en-US" dirty="0"/>
          </a:p>
          <a:p>
            <a:r>
              <a:rPr lang="en-US" dirty="0"/>
              <a:t>Let’s look at a few examples:</a:t>
            </a:r>
          </a:p>
          <a:p>
            <a:pPr marL="628650" lvl="1" indent="-171450">
              <a:buFont typeface="Arial" panose="020B0604020202020204" pitchFamily="34" charset="0"/>
              <a:buChar char="•"/>
            </a:pPr>
            <a:r>
              <a:rPr lang="en-US" i="1" dirty="0"/>
              <a:t>‘The chicken is ready to eat.’</a:t>
            </a:r>
            <a:br>
              <a:rPr lang="en-US" dirty="0"/>
            </a:br>
            <a:r>
              <a:rPr lang="en-US" dirty="0"/>
              <a:t>→ Is the chicken hungry, or is the chicken prepared as food?</a:t>
            </a:r>
          </a:p>
          <a:p>
            <a:pPr marL="628650" lvl="1" indent="-171450">
              <a:buFont typeface="Arial" panose="020B0604020202020204" pitchFamily="34" charset="0"/>
              <a:buChar char="•"/>
            </a:pPr>
            <a:r>
              <a:rPr lang="en-US" i="1" dirty="0"/>
              <a:t>‘I saw her duck.’</a:t>
            </a:r>
            <a:br>
              <a:rPr lang="en-US" dirty="0"/>
            </a:br>
            <a:r>
              <a:rPr lang="en-US" dirty="0"/>
              <a:t>→ Did she own a duck, or did she lower her head?</a:t>
            </a:r>
          </a:p>
          <a:p>
            <a:pPr marL="628650" lvl="1" indent="-171450">
              <a:buFont typeface="Arial" panose="020B0604020202020204" pitchFamily="34" charset="0"/>
              <a:buChar char="•"/>
            </a:pPr>
            <a:r>
              <a:rPr lang="en-US" i="1" dirty="0"/>
              <a:t>‘The old man the boat.’</a:t>
            </a:r>
            <a:br>
              <a:rPr lang="en-US" dirty="0"/>
            </a:br>
            <a:r>
              <a:rPr lang="en-US" dirty="0"/>
              <a:t>→ Weird sentence, but it also has two meanings!</a:t>
            </a:r>
          </a:p>
          <a:p>
            <a:pPr marL="628650" lvl="1" indent="-171450">
              <a:buFont typeface="Arial" panose="020B0604020202020204" pitchFamily="34" charset="0"/>
              <a:buChar char="•"/>
            </a:pPr>
            <a:endParaRPr lang="en-US" dirty="0"/>
          </a:p>
          <a:p>
            <a:r>
              <a:rPr lang="en-US" dirty="0"/>
              <a:t>Your activity:</a:t>
            </a:r>
            <a:br>
              <a:rPr lang="en-US" dirty="0"/>
            </a:br>
            <a:r>
              <a:rPr lang="en-US" dirty="0"/>
              <a:t>👉 </a:t>
            </a:r>
            <a:r>
              <a:rPr lang="en-US" b="1" dirty="0"/>
              <a:t>Write your own ambiguous sentence</a:t>
            </a:r>
            <a:r>
              <a:rPr lang="en-US" dirty="0"/>
              <a:t> — something that can be interpreted two different ways.</a:t>
            </a:r>
          </a:p>
          <a:p>
            <a:endParaRPr lang="en-US" dirty="0"/>
          </a:p>
          <a:p>
            <a:r>
              <a:rPr lang="en-US" dirty="0"/>
              <a:t>Once you have one, we’re going to copy it into </a:t>
            </a:r>
            <a:r>
              <a:rPr lang="en-US" dirty="0" err="1"/>
              <a:t>DeepL</a:t>
            </a:r>
            <a:r>
              <a:rPr lang="en-US" dirty="0"/>
              <a:t> or ChatGPT and see:</a:t>
            </a:r>
          </a:p>
          <a:p>
            <a:endParaRPr lang="en-US" dirty="0"/>
          </a:p>
          <a:p>
            <a:pPr marL="628650" lvl="1" indent="-171450">
              <a:buFont typeface="Arial" panose="020B0604020202020204" pitchFamily="34" charset="0"/>
              <a:buChar char="•"/>
            </a:pPr>
            <a:r>
              <a:rPr lang="en-US" dirty="0"/>
              <a:t>Which meaning did the AI pick?</a:t>
            </a:r>
          </a:p>
          <a:p>
            <a:pPr marL="628650" lvl="1" indent="-171450">
              <a:buFont typeface="Arial" panose="020B0604020202020204" pitchFamily="34" charset="0"/>
              <a:buChar char="•"/>
            </a:pPr>
            <a:r>
              <a:rPr lang="en-US" dirty="0"/>
              <a:t>Did it guess the same meaning you intended?</a:t>
            </a:r>
          </a:p>
          <a:p>
            <a:pPr marL="628650" lvl="1" indent="-171450">
              <a:buFont typeface="Arial" panose="020B0604020202020204" pitchFamily="34" charset="0"/>
              <a:buChar char="•"/>
            </a:pPr>
            <a:r>
              <a:rPr lang="en-US" dirty="0"/>
              <a:t>Did the translation change the meaning?</a:t>
            </a:r>
          </a:p>
          <a:p>
            <a:pPr marL="628650" lvl="1" indent="-171450">
              <a:buFont typeface="Arial" panose="020B0604020202020204" pitchFamily="34" charset="0"/>
              <a:buChar char="•"/>
            </a:pPr>
            <a:endParaRPr lang="en-US" dirty="0"/>
          </a:p>
          <a:p>
            <a:r>
              <a:rPr lang="en-US" dirty="0"/>
              <a:t>This exercise shows why </a:t>
            </a:r>
            <a:r>
              <a:rPr lang="en-US" b="1" dirty="0"/>
              <a:t>ambiguity is one of the hardest problems in NLP</a:t>
            </a:r>
            <a:r>
              <a:rPr lang="en-US" dirty="0"/>
              <a:t>, because AI has to use clues, grammar, and probability to guess the meaning — and sometimes it gets it right, sometimes… not so much.</a:t>
            </a:r>
          </a:p>
          <a:p>
            <a:endParaRPr lang="en-US" dirty="0"/>
          </a:p>
          <a:p>
            <a:r>
              <a:rPr lang="en-US" dirty="0"/>
              <a:t>Ready? Let’s create some confusing sentences!”</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37</a:t>
            </a:fld>
            <a:endParaRPr lang="en-US"/>
          </a:p>
        </p:txBody>
      </p:sp>
    </p:spTree>
    <p:extLst>
      <p:ext uri="{BB962C8B-B14F-4D97-AF65-F5344CB8AC3E}">
        <p14:creationId xmlns:p14="http://schemas.microsoft.com/office/powerpoint/2010/main" val="1120727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31BA5-0A91-E74F-1E4B-E422C58E6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7F1DD-9147-CF5C-EF74-BDA1CF585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96D3F-546B-EA96-BBBA-CDD31791F6FB}"/>
              </a:ext>
            </a:extLst>
          </p:cNvPr>
          <p:cNvSpPr>
            <a:spLocks noGrp="1"/>
          </p:cNvSpPr>
          <p:nvPr>
            <p:ph type="body" idx="1"/>
          </p:nvPr>
        </p:nvSpPr>
        <p:spPr/>
        <p:txBody>
          <a:bodyPr/>
          <a:lstStyle/>
          <a:p>
            <a:r>
              <a:rPr lang="en-US" b="0" dirty="0"/>
              <a:t>“Alright everyone, before we finish this section, let’s take a moment to think about what we just learned.”</a:t>
            </a:r>
          </a:p>
          <a:p>
            <a:endParaRPr lang="en-US" b="0" dirty="0"/>
          </a:p>
          <a:p>
            <a:r>
              <a:rPr lang="en-US" b="0" dirty="0"/>
              <a:t>“Human language is </a:t>
            </a:r>
            <a:r>
              <a:rPr lang="en-US" b="0" i="1" dirty="0"/>
              <a:t>tricky</a:t>
            </a:r>
            <a:r>
              <a:rPr lang="en-US" b="0" dirty="0"/>
              <a:t>. It’s full of ambiguity — meaning many sentences can have more than one meaning depending on how you read them.”</a:t>
            </a:r>
          </a:p>
          <a:p>
            <a:endParaRPr lang="en-US" b="0" dirty="0"/>
          </a:p>
          <a:p>
            <a:r>
              <a:rPr lang="en-US" b="0" dirty="0"/>
              <a:t>“Also, context matters a LOT. The same sentence can mean one thing in one situation, and something totally different in another.”</a:t>
            </a:r>
          </a:p>
          <a:p>
            <a:endParaRPr lang="en-US" b="0" dirty="0"/>
          </a:p>
          <a:p>
            <a:r>
              <a:rPr lang="en-US" b="0" dirty="0"/>
              <a:t>“Words themselves can have multiple meanings — like </a:t>
            </a:r>
            <a:r>
              <a:rPr lang="en-US" b="0" i="1" dirty="0"/>
              <a:t>bark</a:t>
            </a:r>
            <a:r>
              <a:rPr lang="en-US" b="0" dirty="0"/>
              <a:t>, </a:t>
            </a:r>
            <a:r>
              <a:rPr lang="en-US" b="0" i="1" dirty="0"/>
              <a:t>bat</a:t>
            </a:r>
            <a:r>
              <a:rPr lang="en-US" b="0" dirty="0"/>
              <a:t>, </a:t>
            </a:r>
            <a:r>
              <a:rPr lang="en-US" b="0" i="1" dirty="0"/>
              <a:t>spring</a:t>
            </a:r>
            <a:r>
              <a:rPr lang="en-US" b="0" dirty="0"/>
              <a:t>, or </a:t>
            </a:r>
            <a:r>
              <a:rPr lang="en-US" b="0" i="1" dirty="0"/>
              <a:t>duck</a:t>
            </a:r>
            <a:r>
              <a:rPr lang="en-US" b="0" dirty="0"/>
              <a:t>. AI has to figure out which meaning you intended.”</a:t>
            </a:r>
          </a:p>
          <a:p>
            <a:endParaRPr lang="en-US" b="0" dirty="0"/>
          </a:p>
          <a:p>
            <a:r>
              <a:rPr lang="en-US" b="0" dirty="0"/>
              <a:t>“But there’s an even bigger problem: some ideas simply </a:t>
            </a:r>
            <a:r>
              <a:rPr lang="en-US" b="0" i="1" dirty="0"/>
              <a:t>don’t exist</a:t>
            </a:r>
            <a:r>
              <a:rPr lang="en-US" b="0" dirty="0"/>
              <a:t> in other languages. So AI has to try its best to express something even if that language doesn’t have the exact same concept.”</a:t>
            </a:r>
          </a:p>
          <a:p>
            <a:endParaRPr lang="en-US" b="0" dirty="0"/>
          </a:p>
          <a:p>
            <a:r>
              <a:rPr lang="en-US" b="0" dirty="0"/>
              <a:t>“AI doesn’t ‘understand’ language the way humans do — it uses patterns and statistics. It guesses the most likely meaning based on everything it has learned.”</a:t>
            </a:r>
          </a:p>
          <a:p>
            <a:endParaRPr lang="en-US" b="0" dirty="0"/>
          </a:p>
          <a:p>
            <a:r>
              <a:rPr lang="en-US" b="0" dirty="0"/>
              <a:t>“And… sometimes it gets it wrong. Just like people do!”</a:t>
            </a:r>
          </a:p>
          <a:p>
            <a:endParaRPr lang="en-US" b="0" dirty="0"/>
          </a:p>
          <a:p>
            <a:r>
              <a:rPr lang="en-US" b="0" dirty="0"/>
              <a:t>“This challenge is part of a field called NLP — Natural Language Processing. It’s one of the hardest problems in AI, because language is messy, flexible, creative, and full of exceptions.”</a:t>
            </a:r>
          </a:p>
          <a:p>
            <a:endParaRPr lang="en-US" b="0" dirty="0"/>
          </a:p>
          <a:p>
            <a:r>
              <a:rPr lang="en-US" b="0" dirty="0"/>
              <a:t>“So next time a translation looks funny, remember: even AI is still learning!”</a:t>
            </a:r>
          </a:p>
          <a:p>
            <a:endParaRPr lang="en-US" dirty="0"/>
          </a:p>
        </p:txBody>
      </p:sp>
      <p:sp>
        <p:nvSpPr>
          <p:cNvPr id="4" name="Slide Number Placeholder 3">
            <a:extLst>
              <a:ext uri="{FF2B5EF4-FFF2-40B4-BE49-F238E27FC236}">
                <a16:creationId xmlns:a16="http://schemas.microsoft.com/office/drawing/2014/main" id="{C7437723-39FA-794D-7A9C-5DF54252F0ED}"/>
              </a:ext>
            </a:extLst>
          </p:cNvPr>
          <p:cNvSpPr>
            <a:spLocks noGrp="1"/>
          </p:cNvSpPr>
          <p:nvPr>
            <p:ph type="sldNum" sz="quarter" idx="5"/>
          </p:nvPr>
        </p:nvSpPr>
        <p:spPr/>
        <p:txBody>
          <a:bodyPr/>
          <a:lstStyle/>
          <a:p>
            <a:fld id="{263935A3-0775-104D-910C-12A8983E985E}" type="slidenum">
              <a:rPr lang="en-US" smtClean="0"/>
              <a:t>38</a:t>
            </a:fld>
            <a:endParaRPr lang="en-US"/>
          </a:p>
        </p:txBody>
      </p:sp>
    </p:spTree>
    <p:extLst>
      <p:ext uri="{BB962C8B-B14F-4D97-AF65-F5344CB8AC3E}">
        <p14:creationId xmlns:p14="http://schemas.microsoft.com/office/powerpoint/2010/main" val="374852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11021-5026-B3DE-94EC-762CF7696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CBA936-86A3-6C11-177E-8E8430F7D1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5ABAA-1EBF-DB86-3BC6-7E03C88BB6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734E02-2672-D75B-C194-08BD5BE624B8}"/>
              </a:ext>
            </a:extLst>
          </p:cNvPr>
          <p:cNvSpPr>
            <a:spLocks noGrp="1"/>
          </p:cNvSpPr>
          <p:nvPr>
            <p:ph type="sldNum" sz="quarter" idx="5"/>
          </p:nvPr>
        </p:nvSpPr>
        <p:spPr/>
        <p:txBody>
          <a:bodyPr/>
          <a:lstStyle/>
          <a:p>
            <a:fld id="{263935A3-0775-104D-910C-12A8983E985E}" type="slidenum">
              <a:rPr lang="en-US" smtClean="0"/>
              <a:t>39</a:t>
            </a:fld>
            <a:endParaRPr lang="en-US"/>
          </a:p>
        </p:txBody>
      </p:sp>
    </p:spTree>
    <p:extLst>
      <p:ext uri="{BB962C8B-B14F-4D97-AF65-F5344CB8AC3E}">
        <p14:creationId xmlns:p14="http://schemas.microsoft.com/office/powerpoint/2010/main" val="526163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everyone — now that we’ve explored how AI understands language and meaning, let’s switch to something totally different… and a little more exciting.</a:t>
            </a:r>
          </a:p>
          <a:p>
            <a:endParaRPr lang="en-US" dirty="0"/>
          </a:p>
          <a:p>
            <a:r>
              <a:rPr lang="en-US" dirty="0"/>
              <a:t>We’re going to talk about </a:t>
            </a:r>
            <a:r>
              <a:rPr lang="en-US" b="1" dirty="0"/>
              <a:t>AI deepfakes</a:t>
            </a:r>
            <a:r>
              <a:rPr lang="en-US" dirty="0"/>
              <a:t> — fake images, videos, or audio created by AI that look super real.</a:t>
            </a:r>
            <a:br>
              <a:rPr lang="en-US" dirty="0"/>
            </a:br>
            <a:r>
              <a:rPr lang="en-US" dirty="0"/>
              <a:t>This section is called </a:t>
            </a:r>
            <a:r>
              <a:rPr lang="en-US" i="1" dirty="0"/>
              <a:t>‘Spot the Fake’</a:t>
            </a:r>
            <a:r>
              <a:rPr lang="en-US" dirty="0"/>
              <a:t> — and it’s all about learning how to outsmart AI fakes.</a:t>
            </a:r>
          </a:p>
          <a:p>
            <a:endParaRPr lang="en-US" dirty="0"/>
          </a:p>
          <a:p>
            <a:r>
              <a:rPr lang="en-US" dirty="0"/>
              <a:t>Why are we doing this?</a:t>
            </a:r>
            <a:br>
              <a:rPr lang="en-US" dirty="0"/>
            </a:br>
            <a:r>
              <a:rPr lang="en-US" dirty="0"/>
              <a:t>Because AI can create amazing, helpful things — but it can also create </a:t>
            </a:r>
            <a:r>
              <a:rPr lang="en-US" b="1" dirty="0"/>
              <a:t>convincing fakes</a:t>
            </a:r>
            <a:r>
              <a:rPr lang="en-US" dirty="0"/>
              <a:t>. And being able to tell what’s real and what’s not is becoming an important skill for everyone.</a:t>
            </a:r>
          </a:p>
          <a:p>
            <a:endParaRPr lang="en-US" dirty="0"/>
          </a:p>
          <a:p>
            <a:r>
              <a:rPr lang="en-US" dirty="0"/>
              <a:t>The good news?</a:t>
            </a:r>
            <a:br>
              <a:rPr lang="en-US" dirty="0"/>
            </a:br>
            <a:r>
              <a:rPr lang="en-US" dirty="0"/>
              <a:t>Once you know what clues to look for, spotting fakes becomes much easier — like a detective game.</a:t>
            </a:r>
          </a:p>
          <a:p>
            <a:endParaRPr lang="en-US" dirty="0"/>
          </a:p>
          <a:p>
            <a:r>
              <a:rPr lang="en-US" dirty="0"/>
              <a:t>So in this section, we’re going to:</a:t>
            </a:r>
          </a:p>
          <a:p>
            <a:pPr marL="628650" lvl="1" indent="-171450">
              <a:buFont typeface="Arial" panose="020B0604020202020204" pitchFamily="34" charset="0"/>
              <a:buChar char="•"/>
            </a:pPr>
            <a:r>
              <a:rPr lang="en-US" dirty="0"/>
              <a:t>Learn what deepfakes are</a:t>
            </a:r>
          </a:p>
          <a:p>
            <a:pPr marL="628650" lvl="1" indent="-171450">
              <a:buFont typeface="Arial" panose="020B0604020202020204" pitchFamily="34" charset="0"/>
              <a:buChar char="•"/>
            </a:pPr>
            <a:r>
              <a:rPr lang="en-US" dirty="0"/>
              <a:t>Understand how they’re made</a:t>
            </a:r>
          </a:p>
          <a:p>
            <a:pPr marL="628650" lvl="1" indent="-171450">
              <a:buFont typeface="Arial" panose="020B0604020202020204" pitchFamily="34" charset="0"/>
              <a:buChar char="•"/>
            </a:pPr>
            <a:r>
              <a:rPr lang="en-US" dirty="0"/>
              <a:t>See real examples</a:t>
            </a:r>
          </a:p>
          <a:p>
            <a:pPr marL="628650" lvl="1" indent="-171450">
              <a:buFont typeface="Arial" panose="020B0604020202020204" pitchFamily="34" charset="0"/>
              <a:buChar char="•"/>
            </a:pPr>
            <a:r>
              <a:rPr lang="en-US" dirty="0"/>
              <a:t>And most importantly… test your “fake-spotting” superpowers</a:t>
            </a:r>
          </a:p>
          <a:p>
            <a:endParaRPr lang="en-US" dirty="0"/>
          </a:p>
          <a:p>
            <a:r>
              <a:rPr lang="en-US" dirty="0"/>
              <a:t>Ready?</a:t>
            </a:r>
            <a:br>
              <a:rPr lang="en-US" dirty="0"/>
            </a:br>
            <a:r>
              <a:rPr lang="en-US" dirty="0"/>
              <a:t>Let’s dive into </a:t>
            </a:r>
            <a:r>
              <a:rPr lang="en-US" i="1" dirty="0"/>
              <a:t>Spot the Fake</a:t>
            </a:r>
            <a:r>
              <a:rPr lang="en-US" dirty="0"/>
              <a:t> and see if you can beat the AI!”</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40</a:t>
            </a:fld>
            <a:endParaRPr lang="en-US"/>
          </a:p>
        </p:txBody>
      </p:sp>
    </p:spTree>
    <p:extLst>
      <p:ext uri="{BB962C8B-B14F-4D97-AF65-F5344CB8AC3E}">
        <p14:creationId xmlns:p14="http://schemas.microsoft.com/office/powerpoint/2010/main" val="974476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seen a couple of AI videos and you know what we’ll create in this workshop, let’s look at some </a:t>
            </a:r>
            <a:r>
              <a:rPr lang="en-US" b="1" dirty="0"/>
              <a:t>story ideas</a:t>
            </a:r>
            <a:r>
              <a:rPr lang="en-US" dirty="0"/>
              <a:t>.</a:t>
            </a:r>
          </a:p>
          <a:p>
            <a:r>
              <a:rPr lang="en-US" dirty="0"/>
              <a:t>You do </a:t>
            </a:r>
            <a:r>
              <a:rPr lang="en-US" b="1" dirty="0"/>
              <a:t>not</a:t>
            </a:r>
            <a:r>
              <a:rPr lang="en-US" dirty="0"/>
              <a:t> need to choose one right now.</a:t>
            </a:r>
            <a:br>
              <a:rPr lang="en-US" dirty="0"/>
            </a:br>
            <a:r>
              <a:rPr lang="en-US" dirty="0"/>
              <a:t>This slide is just to help you start thinking and to give you some inspiration.</a:t>
            </a:r>
          </a:p>
          <a:p>
            <a:r>
              <a:rPr lang="en-US" dirty="0"/>
              <a:t>We have four different categories here.</a:t>
            </a:r>
            <a:br>
              <a:rPr lang="en-US" dirty="0"/>
            </a:br>
            <a:r>
              <a:rPr lang="en-US" dirty="0"/>
              <a:t>Let me walk through them quickly.</a:t>
            </a:r>
          </a:p>
          <a:p>
            <a:br>
              <a:rPr lang="en-US" dirty="0"/>
            </a:br>
            <a:endParaRPr lang="en-US" dirty="0"/>
          </a:p>
          <a:p>
            <a:r>
              <a:rPr lang="en-US" b="1" dirty="0"/>
              <a:t>Sci-Fi and Adventure</a:t>
            </a:r>
          </a:p>
          <a:p>
            <a:r>
              <a:rPr lang="en-US" dirty="0"/>
              <a:t>These are stories about robots, AI helpers, space, time travel — anything futuristic or exciting.</a:t>
            </a:r>
            <a:br>
              <a:rPr lang="en-US" dirty="0"/>
            </a:br>
            <a:r>
              <a:rPr lang="en-US" dirty="0"/>
              <a:t>For example, </a:t>
            </a:r>
            <a:r>
              <a:rPr lang="en-US" i="1" dirty="0"/>
              <a:t>an AI pet that travels through time,</a:t>
            </a:r>
            <a:r>
              <a:rPr lang="en-US" dirty="0"/>
              <a:t> or </a:t>
            </a:r>
            <a:r>
              <a:rPr lang="en-US" i="1" dirty="0"/>
              <a:t>an AI friend who helps you explore another planet.</a:t>
            </a:r>
            <a:endParaRPr lang="en-US" dirty="0"/>
          </a:p>
          <a:p>
            <a:br>
              <a:rPr lang="en-US" dirty="0"/>
            </a:br>
            <a:endParaRPr lang="en-US" dirty="0"/>
          </a:p>
          <a:p>
            <a:r>
              <a:rPr lang="en-US" b="1" dirty="0"/>
              <a:t>Fantasy and Mystery</a:t>
            </a:r>
          </a:p>
          <a:p>
            <a:r>
              <a:rPr lang="en-US" dirty="0"/>
              <a:t>These are more magical or mysterious stories — things like talking books, enchanted clouds, or strange messages from old devices.</a:t>
            </a:r>
            <a:br>
              <a:rPr lang="en-US" dirty="0"/>
            </a:br>
            <a:r>
              <a:rPr lang="en-US" dirty="0"/>
              <a:t>These stories let you be creative and imagine new worlds.</a:t>
            </a:r>
          </a:p>
          <a:p>
            <a:br>
              <a:rPr lang="en-US" dirty="0"/>
            </a:br>
            <a:endParaRPr lang="en-US" dirty="0"/>
          </a:p>
          <a:p>
            <a:r>
              <a:rPr lang="en-US" b="1" dirty="0"/>
              <a:t>Comedy</a:t>
            </a:r>
          </a:p>
          <a:p>
            <a:r>
              <a:rPr lang="en-US" dirty="0"/>
              <a:t>These are fun and silly stories — like animals in space, smart appliances going on strike, or an AI chef that keeps messing up a recipe.</a:t>
            </a:r>
            <a:br>
              <a:rPr lang="en-US" dirty="0"/>
            </a:br>
            <a:r>
              <a:rPr lang="en-US" dirty="0"/>
              <a:t>If you like humor, this is a great category.</a:t>
            </a:r>
          </a:p>
          <a:p>
            <a:br>
              <a:rPr lang="en-US" dirty="0"/>
            </a:br>
            <a:endParaRPr lang="en-US" dirty="0"/>
          </a:p>
          <a:p>
            <a:r>
              <a:rPr lang="en-US" b="1" dirty="0"/>
              <a:t>Slice of Life</a:t>
            </a:r>
          </a:p>
          <a:p>
            <a:r>
              <a:rPr lang="en-US" dirty="0"/>
              <a:t>These are everyday stories with a small twist — like AI helping you at school, or what life might be like with an AI friend at home.</a:t>
            </a:r>
          </a:p>
          <a:p>
            <a:br>
              <a:rPr lang="en-US" dirty="0"/>
            </a:br>
            <a:endParaRPr lang="en-US" dirty="0"/>
          </a:p>
          <a:p>
            <a:r>
              <a:rPr lang="en-US" dirty="0"/>
              <a:t>Again, you don’t have to choose today.</a:t>
            </a:r>
            <a:br>
              <a:rPr lang="en-US" dirty="0"/>
            </a:br>
            <a:r>
              <a:rPr lang="en-US" dirty="0"/>
              <a:t>Just look at these ideas and see which ones feel interesting to you.</a:t>
            </a:r>
            <a:br>
              <a:rPr lang="en-US" dirty="0"/>
            </a:br>
            <a:r>
              <a:rPr lang="en-US" dirty="0"/>
              <a:t>As we learn more tools in the next sessions, you’ll naturally figure out what kind of story you want to create.</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5</a:t>
            </a:fld>
            <a:endParaRPr lang="en-US"/>
          </a:p>
        </p:txBody>
      </p:sp>
    </p:spTree>
    <p:extLst>
      <p:ext uri="{BB962C8B-B14F-4D97-AF65-F5344CB8AC3E}">
        <p14:creationId xmlns:p14="http://schemas.microsoft.com/office/powerpoint/2010/main" val="3334203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everyone, before we start spotting fakes, let's make sure we know </a:t>
            </a:r>
            <a:r>
              <a:rPr lang="en-US" i="1" dirty="0"/>
              <a:t>what</a:t>
            </a:r>
            <a:r>
              <a:rPr lang="en-US" dirty="0"/>
              <a:t> a deepfake actually is.</a:t>
            </a:r>
          </a:p>
          <a:p>
            <a:endParaRPr lang="en-US" dirty="0"/>
          </a:p>
          <a:p>
            <a:r>
              <a:rPr lang="en-US" dirty="0"/>
              <a:t>A </a:t>
            </a:r>
            <a:r>
              <a:rPr lang="en-US" b="1" dirty="0"/>
              <a:t>deepfake</a:t>
            </a:r>
            <a:r>
              <a:rPr lang="en-US" dirty="0"/>
              <a:t> is a picture or a video that </a:t>
            </a:r>
            <a:r>
              <a:rPr lang="en-US" b="1" dirty="0"/>
              <a:t>looks real</a:t>
            </a:r>
            <a:r>
              <a:rPr lang="en-US" dirty="0"/>
              <a:t>, but was </a:t>
            </a:r>
            <a:r>
              <a:rPr lang="en-US" b="1" dirty="0"/>
              <a:t>created by AI</a:t>
            </a:r>
            <a:r>
              <a:rPr lang="en-US" dirty="0"/>
              <a:t>.</a:t>
            </a:r>
          </a:p>
          <a:p>
            <a:r>
              <a:rPr lang="en-US" dirty="0"/>
              <a:t>It might show a person doing something they never did, or saying something they never said.</a:t>
            </a:r>
          </a:p>
          <a:p>
            <a:endParaRPr lang="en-US" dirty="0"/>
          </a:p>
          <a:p>
            <a:r>
              <a:rPr lang="en-US" dirty="0"/>
              <a:t>Deepfakes can be funny—like putting your face on a superhero—but they can also be used to mislead people.</a:t>
            </a:r>
          </a:p>
          <a:p>
            <a:br>
              <a:rPr lang="en-US" dirty="0"/>
            </a:br>
            <a:r>
              <a:rPr lang="en-US" dirty="0"/>
              <a:t>So today, we’re going to learn how to recognize them, so </a:t>
            </a:r>
            <a:r>
              <a:rPr lang="en-US" i="1" dirty="0"/>
              <a:t>you</a:t>
            </a:r>
            <a:r>
              <a:rPr lang="en-US" dirty="0"/>
              <a:t> can stay smart and safe online.”</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41</a:t>
            </a:fld>
            <a:endParaRPr lang="en-US"/>
          </a:p>
        </p:txBody>
      </p:sp>
    </p:spTree>
    <p:extLst>
      <p:ext uri="{BB962C8B-B14F-4D97-AF65-F5344CB8AC3E}">
        <p14:creationId xmlns:p14="http://schemas.microsoft.com/office/powerpoint/2010/main" val="1334061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let’s look at the two most common types of deepfakes you’ll see online.</a:t>
            </a:r>
          </a:p>
          <a:p>
            <a:br>
              <a:rPr lang="en-US" dirty="0"/>
            </a:br>
            <a:endParaRPr lang="en-US" dirty="0"/>
          </a:p>
          <a:p>
            <a:r>
              <a:rPr lang="en-US" b="1" dirty="0"/>
              <a:t>1. Face Swapping — Body Replacement</a:t>
            </a:r>
          </a:p>
          <a:p>
            <a:r>
              <a:rPr lang="en-US" b="1" dirty="0"/>
              <a:t>“The first type is face swapping.</a:t>
            </a:r>
            <a:br>
              <a:rPr lang="en-US" b="1" dirty="0"/>
            </a:br>
            <a:r>
              <a:rPr lang="en-US" b="1" dirty="0"/>
              <a:t>This is when AI takes one person’s face and puts it onto someone else’s body.”</a:t>
            </a:r>
            <a:endParaRPr lang="en-US" dirty="0"/>
          </a:p>
          <a:p>
            <a:pPr marL="628650" lvl="1" indent="-171450">
              <a:buFont typeface="Arial" panose="020B0604020202020204" pitchFamily="34" charset="0"/>
              <a:buChar char="•"/>
            </a:pPr>
            <a:r>
              <a:rPr lang="en-US" dirty="0"/>
              <a:t>“The body is real, but the face you see is fake.”</a:t>
            </a:r>
          </a:p>
          <a:p>
            <a:pPr marL="628650" lvl="1" indent="-171450">
              <a:buFont typeface="Arial" panose="020B0604020202020204" pitchFamily="34" charset="0"/>
              <a:buChar char="•"/>
            </a:pPr>
            <a:r>
              <a:rPr lang="en-US" dirty="0"/>
              <a:t>“Movies use this for stunts — but sometimes it’s misused online.”</a:t>
            </a:r>
          </a:p>
          <a:p>
            <a:pPr marL="628650" lvl="1" indent="-171450">
              <a:buFont typeface="Arial" panose="020B0604020202020204" pitchFamily="34" charset="0"/>
              <a:buChar char="•"/>
            </a:pPr>
            <a:r>
              <a:rPr lang="en-US" dirty="0"/>
              <a:t>“Deepfake celebrity videos often use this technique.”</a:t>
            </a:r>
          </a:p>
          <a:p>
            <a:br>
              <a:rPr lang="en-US" dirty="0"/>
            </a:br>
            <a:endParaRPr lang="en-US" dirty="0"/>
          </a:p>
          <a:p>
            <a:r>
              <a:rPr lang="en-US" b="1" dirty="0"/>
              <a:t>2. Voice / Speech Synthesis — Lip Syncing</a:t>
            </a:r>
          </a:p>
          <a:p>
            <a:r>
              <a:rPr lang="en-US" b="1" dirty="0"/>
              <a:t>“The second type makes someone </a:t>
            </a:r>
            <a:r>
              <a:rPr lang="en-US" b="1" i="1" dirty="0"/>
              <a:t>appear</a:t>
            </a:r>
            <a:r>
              <a:rPr lang="en-US" b="1" dirty="0"/>
              <a:t> to say something they never said.”</a:t>
            </a:r>
            <a:endParaRPr lang="en-US" dirty="0"/>
          </a:p>
          <a:p>
            <a:r>
              <a:rPr lang="en-US" dirty="0"/>
              <a:t>“AI can generate a fake voice that sounds real.”</a:t>
            </a:r>
          </a:p>
          <a:p>
            <a:r>
              <a:rPr lang="en-US" dirty="0"/>
              <a:t>“Then it matches the mouth movements to that fake audio.”</a:t>
            </a:r>
          </a:p>
          <a:p>
            <a:r>
              <a:rPr lang="en-US" dirty="0"/>
              <a:t>“So the video looks natural, even though the words are fake.”</a:t>
            </a:r>
          </a:p>
          <a:p>
            <a:br>
              <a:rPr lang="en-US" dirty="0"/>
            </a:br>
            <a:endParaRPr lang="en-US" b="0" dirty="0"/>
          </a:p>
          <a:p>
            <a:r>
              <a:rPr lang="en-US" b="0" dirty="0"/>
              <a:t>“These two techniques together can create extremely realistic fake videos.</a:t>
            </a:r>
            <a:br>
              <a:rPr lang="en-US" b="0" dirty="0"/>
            </a:br>
            <a:r>
              <a:rPr lang="en-US" b="0" dirty="0"/>
              <a:t>That’s why learning how to spot them is so important.”</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42</a:t>
            </a:fld>
            <a:endParaRPr lang="en-US"/>
          </a:p>
        </p:txBody>
      </p:sp>
    </p:spTree>
    <p:extLst>
      <p:ext uri="{BB962C8B-B14F-4D97-AF65-F5344CB8AC3E}">
        <p14:creationId xmlns:p14="http://schemas.microsoft.com/office/powerpoint/2010/main" val="1701250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15D38-D612-B04E-8727-349EF2B1D5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3C8FF-7ADB-C08F-B5D4-CDA1A320D6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FD507-27E2-F5B1-099C-3D37CCF47617}"/>
              </a:ext>
            </a:extLst>
          </p:cNvPr>
          <p:cNvSpPr>
            <a:spLocks noGrp="1"/>
          </p:cNvSpPr>
          <p:nvPr>
            <p:ph type="body" idx="1"/>
          </p:nvPr>
        </p:nvSpPr>
        <p:spPr/>
        <p:txBody>
          <a:bodyPr/>
          <a:lstStyle/>
          <a:p>
            <a:r>
              <a:rPr lang="en-US" dirty="0"/>
              <a:t>Alright everyone, time for a really fun challenge!</a:t>
            </a:r>
          </a:p>
          <a:p>
            <a:endParaRPr lang="en-US" dirty="0"/>
          </a:p>
          <a:p>
            <a:r>
              <a:rPr lang="en-US" dirty="0"/>
              <a:t>We’re going to play a quick game called </a:t>
            </a:r>
            <a:r>
              <a:rPr lang="en-US" b="1" dirty="0"/>
              <a:t>‘Which Face Is Real?’</a:t>
            </a:r>
            <a:br>
              <a:rPr lang="en-US" dirty="0"/>
            </a:br>
            <a:r>
              <a:rPr lang="en-US" dirty="0"/>
              <a:t>The website shows you </a:t>
            </a:r>
            <a:r>
              <a:rPr lang="en-US" b="1" dirty="0"/>
              <a:t>two faces</a:t>
            </a:r>
            <a:r>
              <a:rPr lang="en-US" dirty="0"/>
              <a:t> — one is a real person, and </a:t>
            </a:r>
            <a:r>
              <a:rPr lang="en-US" b="1" dirty="0"/>
              <a:t>one was completely created by AI</a:t>
            </a:r>
            <a:r>
              <a:rPr lang="en-US" dirty="0"/>
              <a:t>.</a:t>
            </a:r>
          </a:p>
          <a:p>
            <a:endParaRPr lang="en-US" dirty="0"/>
          </a:p>
          <a:p>
            <a:r>
              <a:rPr lang="en-US" dirty="0"/>
              <a:t>Your job is to guess: </a:t>
            </a:r>
            <a:r>
              <a:rPr lang="en-US" i="1" dirty="0"/>
              <a:t>Which face is real?</a:t>
            </a:r>
          </a:p>
          <a:p>
            <a:endParaRPr lang="en-US" dirty="0"/>
          </a:p>
          <a:p>
            <a:r>
              <a:rPr lang="en-US" dirty="0"/>
              <a:t>Before we start, here are a few safety reminders:</a:t>
            </a:r>
          </a:p>
          <a:p>
            <a:endParaRPr lang="en-US" dirty="0"/>
          </a:p>
          <a:p>
            <a:pPr marL="628650" lvl="1" indent="-171450">
              <a:buFont typeface="Arial" panose="020B0604020202020204" pitchFamily="34" charset="0"/>
              <a:buChar char="•"/>
            </a:pPr>
            <a:r>
              <a:rPr lang="en-US" b="1" dirty="0"/>
              <a:t>Don’t click on any ads</a:t>
            </a:r>
            <a:r>
              <a:rPr lang="en-US" dirty="0"/>
              <a:t> on the website.</a:t>
            </a:r>
          </a:p>
          <a:p>
            <a:pPr marL="628650" lvl="1" indent="-171450">
              <a:buFont typeface="Arial" panose="020B0604020202020204" pitchFamily="34" charset="0"/>
              <a:buChar char="•"/>
            </a:pPr>
            <a:r>
              <a:rPr lang="en-US" dirty="0"/>
              <a:t>If any picture looks weird or makes you uncomfortable, </a:t>
            </a:r>
            <a:r>
              <a:rPr lang="en-US" b="1" dirty="0"/>
              <a:t>look away and tell me right away.</a:t>
            </a:r>
            <a:r>
              <a:rPr lang="en-US" dirty="0"/>
              <a:t> Some AI faces can look strange — that’s normal.</a:t>
            </a:r>
          </a:p>
          <a:p>
            <a:endParaRPr lang="en-US" dirty="0"/>
          </a:p>
          <a:p>
            <a:r>
              <a:rPr lang="en-US" dirty="0"/>
              <a:t>Now, here are </a:t>
            </a:r>
            <a:r>
              <a:rPr lang="en-US" b="1" dirty="0"/>
              <a:t>clues</a:t>
            </a:r>
            <a:r>
              <a:rPr lang="en-US" dirty="0"/>
              <a:t> to help you spot AI fakes:</a:t>
            </a:r>
          </a:p>
          <a:p>
            <a:pPr marL="628650" lvl="1" indent="-171450">
              <a:buFont typeface="Arial" panose="020B0604020202020204" pitchFamily="34" charset="0"/>
              <a:buChar char="•"/>
            </a:pPr>
            <a:r>
              <a:rPr lang="en-US" b="1" dirty="0"/>
              <a:t>Weird features:</a:t>
            </a:r>
            <a:r>
              <a:rPr lang="en-US" dirty="0"/>
              <a:t> Look for strange ears, crooked or unrealistic teeth.</a:t>
            </a:r>
          </a:p>
          <a:p>
            <a:pPr marL="628650" lvl="1" indent="-171450">
              <a:buFont typeface="Arial" panose="020B0604020202020204" pitchFamily="34" charset="0"/>
              <a:buChar char="•"/>
            </a:pPr>
            <a:r>
              <a:rPr lang="en-US" b="1" dirty="0"/>
              <a:t>Messy backgrounds:</a:t>
            </a:r>
            <a:r>
              <a:rPr lang="en-US" dirty="0"/>
              <a:t> AI often struggles with the background — it might look blurry or warped.</a:t>
            </a:r>
          </a:p>
          <a:p>
            <a:pPr marL="628650" lvl="1" indent="-171450">
              <a:buFont typeface="Arial" panose="020B0604020202020204" pitchFamily="34" charset="0"/>
              <a:buChar char="•"/>
            </a:pPr>
            <a:r>
              <a:rPr lang="en-US" b="1" dirty="0"/>
              <a:t>Odd hair:</a:t>
            </a:r>
            <a:r>
              <a:rPr lang="en-US" dirty="0"/>
              <a:t> AI can’t create individual hairs well, so the hair might look too smooth or ‘blocky’.</a:t>
            </a:r>
          </a:p>
          <a:p>
            <a:pPr marL="628650" lvl="1" indent="-171450">
              <a:buFont typeface="Arial" panose="020B0604020202020204" pitchFamily="34" charset="0"/>
              <a:buChar char="•"/>
            </a:pPr>
            <a:r>
              <a:rPr lang="en-US" b="1" dirty="0"/>
              <a:t>Unnatural blinking:</a:t>
            </a:r>
            <a:r>
              <a:rPr lang="en-US" dirty="0"/>
              <a:t> Sometimes the person doesn’t blink, blinks too often, or blinks incorrectly.</a:t>
            </a:r>
          </a:p>
          <a:p>
            <a:pPr marL="628650" lvl="1" indent="-171450">
              <a:buFont typeface="Arial" panose="020B0604020202020204" pitchFamily="34" charset="0"/>
              <a:buChar char="•"/>
            </a:pPr>
            <a:r>
              <a:rPr lang="en-US" dirty="0"/>
              <a:t>And finally… </a:t>
            </a:r>
            <a:r>
              <a:rPr lang="en-US" b="1" dirty="0"/>
              <a:t>AI keeps getting better</a:t>
            </a:r>
            <a:r>
              <a:rPr lang="en-US" dirty="0"/>
              <a:t>, so some fakes are harder to spot!</a:t>
            </a:r>
          </a:p>
          <a:p>
            <a:pPr marL="628650" lvl="1" indent="-171450">
              <a:buFont typeface="Arial" panose="020B0604020202020204" pitchFamily="34" charset="0"/>
              <a:buChar char="•"/>
            </a:pPr>
            <a:endParaRPr lang="en-US" dirty="0"/>
          </a:p>
          <a:p>
            <a:r>
              <a:rPr lang="en-US" dirty="0"/>
              <a:t>Ready? Let’s test your detective skills!</a:t>
            </a:r>
          </a:p>
          <a:p>
            <a:endParaRPr lang="en-US" dirty="0"/>
          </a:p>
        </p:txBody>
      </p:sp>
      <p:sp>
        <p:nvSpPr>
          <p:cNvPr id="4" name="Slide Number Placeholder 3">
            <a:extLst>
              <a:ext uri="{FF2B5EF4-FFF2-40B4-BE49-F238E27FC236}">
                <a16:creationId xmlns:a16="http://schemas.microsoft.com/office/drawing/2014/main" id="{5F46D082-CE89-ECB2-5DD2-71A8336F59BE}"/>
              </a:ext>
            </a:extLst>
          </p:cNvPr>
          <p:cNvSpPr>
            <a:spLocks noGrp="1"/>
          </p:cNvSpPr>
          <p:nvPr>
            <p:ph type="sldNum" sz="quarter" idx="5"/>
          </p:nvPr>
        </p:nvSpPr>
        <p:spPr/>
        <p:txBody>
          <a:bodyPr/>
          <a:lstStyle/>
          <a:p>
            <a:fld id="{263935A3-0775-104D-910C-12A8983E985E}" type="slidenum">
              <a:rPr lang="en-US" smtClean="0"/>
              <a:t>43</a:t>
            </a:fld>
            <a:endParaRPr lang="en-US"/>
          </a:p>
        </p:txBody>
      </p:sp>
    </p:spTree>
    <p:extLst>
      <p:ext uri="{BB962C8B-B14F-4D97-AF65-F5344CB8AC3E}">
        <p14:creationId xmlns:p14="http://schemas.microsoft.com/office/powerpoint/2010/main" val="3625233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623A9-E644-8258-8A70-8FC3D064E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B2EED-8812-7BE2-18EE-9A54FE8B8D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6082AB-4E10-DFFF-76D3-952F0E9352FB}"/>
              </a:ext>
            </a:extLst>
          </p:cNvPr>
          <p:cNvSpPr>
            <a:spLocks noGrp="1"/>
          </p:cNvSpPr>
          <p:nvPr>
            <p:ph type="body" idx="1"/>
          </p:nvPr>
        </p:nvSpPr>
        <p:spPr/>
        <p:txBody>
          <a:bodyPr/>
          <a:lstStyle/>
          <a:p>
            <a:r>
              <a:rPr lang="en-US" dirty="0"/>
              <a:t>Alright everyone, now let’s look behind the scenes and learn </a:t>
            </a:r>
            <a:r>
              <a:rPr lang="en-US" b="1" dirty="0"/>
              <a:t>how deepfakes are actually created</a:t>
            </a:r>
            <a:r>
              <a:rPr lang="en-US" dirty="0"/>
              <a:t>.</a:t>
            </a:r>
            <a:br>
              <a:rPr lang="en-US" dirty="0"/>
            </a:br>
            <a:r>
              <a:rPr lang="en-US" dirty="0"/>
              <a:t>The technology that powers most deepfakes is something called a </a:t>
            </a:r>
            <a:r>
              <a:rPr lang="en-US" b="1" dirty="0"/>
              <a:t>GAN</a:t>
            </a:r>
            <a:r>
              <a:rPr lang="en-US" dirty="0"/>
              <a:t> — a </a:t>
            </a:r>
            <a:r>
              <a:rPr lang="en-US" i="1" dirty="0"/>
              <a:t>Generative Adversarial Network</a:t>
            </a:r>
            <a:r>
              <a:rPr lang="en-US" dirty="0"/>
              <a:t>.</a:t>
            </a:r>
            <a:br>
              <a:rPr lang="en-US" dirty="0"/>
            </a:br>
            <a:r>
              <a:rPr lang="en-US" dirty="0"/>
              <a:t>That sounds complicated, but don’t worry — it’s actually a simple idea.</a:t>
            </a:r>
          </a:p>
          <a:p>
            <a:endParaRPr lang="en-US" dirty="0"/>
          </a:p>
          <a:p>
            <a:r>
              <a:rPr lang="en-US" dirty="0"/>
              <a:t>A GAN is basically </a:t>
            </a:r>
            <a:r>
              <a:rPr lang="en-US" b="1" dirty="0"/>
              <a:t>two AIs playing a game against each other</a:t>
            </a:r>
            <a:r>
              <a:rPr lang="en-US" dirty="0"/>
              <a:t>.</a:t>
            </a:r>
          </a:p>
          <a:p>
            <a:br>
              <a:rPr lang="en-US" dirty="0"/>
            </a:br>
            <a:endParaRPr lang="en-US" dirty="0"/>
          </a:p>
          <a:p>
            <a:r>
              <a:rPr lang="en-US" b="1" dirty="0"/>
              <a:t>1. The Generator — the Faker</a:t>
            </a:r>
          </a:p>
          <a:p>
            <a:r>
              <a:rPr lang="en-US" dirty="0"/>
              <a:t>Think of the Generator as the AI </a:t>
            </a:r>
            <a:r>
              <a:rPr lang="en-US" i="1" dirty="0"/>
              <a:t>artist</a:t>
            </a:r>
            <a:r>
              <a:rPr lang="en-US" dirty="0"/>
              <a:t>.</a:t>
            </a:r>
          </a:p>
          <a:p>
            <a:r>
              <a:rPr lang="en-US" dirty="0"/>
              <a:t>It </a:t>
            </a:r>
            <a:r>
              <a:rPr lang="en-US" b="1" dirty="0"/>
              <a:t>tries to create a fake image</a:t>
            </a:r>
            <a:r>
              <a:rPr lang="en-US" dirty="0"/>
              <a:t>… like a fake face.</a:t>
            </a:r>
          </a:p>
          <a:p>
            <a:r>
              <a:rPr lang="en-US" dirty="0"/>
              <a:t>Its goal is to </a:t>
            </a:r>
            <a:r>
              <a:rPr lang="en-US" b="1" dirty="0"/>
              <a:t>fool the other AI</a:t>
            </a:r>
            <a:r>
              <a:rPr lang="en-US" dirty="0"/>
              <a:t> into thinking the fake is real.</a:t>
            </a:r>
          </a:p>
          <a:p>
            <a:r>
              <a:rPr lang="en-US" dirty="0"/>
              <a:t>So it keeps trying, failing, and improving.</a:t>
            </a:r>
          </a:p>
          <a:p>
            <a:br>
              <a:rPr lang="en-US" dirty="0"/>
            </a:br>
            <a:endParaRPr lang="en-US" dirty="0"/>
          </a:p>
          <a:p>
            <a:r>
              <a:rPr lang="en-US" b="1" dirty="0"/>
              <a:t>2. The Discriminator — the Detective</a:t>
            </a:r>
          </a:p>
          <a:p>
            <a:r>
              <a:rPr lang="en-US" dirty="0"/>
              <a:t>This is the AI </a:t>
            </a:r>
            <a:r>
              <a:rPr lang="en-US" i="1" dirty="0"/>
              <a:t>inspector</a:t>
            </a:r>
            <a:r>
              <a:rPr lang="en-US" dirty="0"/>
              <a:t>.</a:t>
            </a:r>
          </a:p>
          <a:p>
            <a:r>
              <a:rPr lang="en-US" dirty="0"/>
              <a:t>It looks at images and tries to </a:t>
            </a:r>
            <a:r>
              <a:rPr lang="en-US" b="1" dirty="0"/>
              <a:t>spot the fake ones</a:t>
            </a:r>
            <a:r>
              <a:rPr lang="en-US" dirty="0"/>
              <a:t>.</a:t>
            </a:r>
          </a:p>
          <a:p>
            <a:r>
              <a:rPr lang="en-US" dirty="0"/>
              <a:t>Every time it catches the Generator, it learns too.</a:t>
            </a:r>
          </a:p>
          <a:p>
            <a:r>
              <a:rPr lang="en-US" dirty="0"/>
              <a:t>Every time it gets fooled, it also learns.</a:t>
            </a:r>
          </a:p>
          <a:p>
            <a:br>
              <a:rPr lang="en-US" dirty="0"/>
            </a:br>
            <a:endParaRPr lang="en-US" dirty="0"/>
          </a:p>
          <a:p>
            <a:r>
              <a:rPr lang="en-US" b="1" dirty="0"/>
              <a:t>🎮 A Game of AI vs AI</a:t>
            </a:r>
          </a:p>
          <a:p>
            <a:r>
              <a:rPr lang="en-US" dirty="0"/>
              <a:t>The Generator → tries to fool the Discriminator.</a:t>
            </a:r>
            <a:br>
              <a:rPr lang="en-US" dirty="0"/>
            </a:br>
            <a:r>
              <a:rPr lang="en-US" dirty="0"/>
              <a:t>The Discriminator → tries to catch the Generator.</a:t>
            </a:r>
          </a:p>
          <a:p>
            <a:r>
              <a:rPr lang="en-US" dirty="0"/>
              <a:t>Every round, </a:t>
            </a:r>
            <a:r>
              <a:rPr lang="en-US" b="1" dirty="0"/>
              <a:t>both get better</a:t>
            </a:r>
            <a:r>
              <a:rPr lang="en-US" dirty="0"/>
              <a:t>.</a:t>
            </a:r>
          </a:p>
          <a:p>
            <a:r>
              <a:rPr lang="en-US" dirty="0"/>
              <a:t>This is why deepfakes today look more and more realistic — the AIs have trained each other by competing </a:t>
            </a:r>
            <a:r>
              <a:rPr lang="en-US" i="1" dirty="0"/>
              <a:t>thousands of times</a:t>
            </a:r>
            <a:r>
              <a:rPr lang="en-US" dirty="0"/>
              <a:t>.</a:t>
            </a:r>
          </a:p>
          <a:p>
            <a:br>
              <a:rPr lang="en-US" dirty="0"/>
            </a:br>
            <a:endParaRPr lang="en-US" dirty="0"/>
          </a:p>
          <a:p>
            <a:r>
              <a:rPr lang="en-US" b="1" dirty="0"/>
              <a:t>(Diagram)</a:t>
            </a:r>
          </a:p>
          <a:p>
            <a:r>
              <a:rPr lang="en-US" dirty="0"/>
              <a:t>“So this picture shows the process:</a:t>
            </a:r>
            <a:br>
              <a:rPr lang="en-US" dirty="0"/>
            </a:br>
            <a:r>
              <a:rPr lang="en-US" dirty="0"/>
              <a:t>Real images go to the Discriminator…</a:t>
            </a:r>
            <a:br>
              <a:rPr lang="en-US" dirty="0"/>
            </a:br>
            <a:r>
              <a:rPr lang="en-US" dirty="0"/>
              <a:t>The Generator produces fake images…</a:t>
            </a:r>
            <a:br>
              <a:rPr lang="en-US" dirty="0"/>
            </a:br>
            <a:r>
              <a:rPr lang="en-US" dirty="0"/>
              <a:t>And the Discriminator gives feedback.</a:t>
            </a:r>
            <a:br>
              <a:rPr lang="en-US" dirty="0"/>
            </a:br>
            <a:r>
              <a:rPr lang="en-US" dirty="0"/>
              <a:t>Both AIs keep improving through this back-and-forth battle.”</a:t>
            </a:r>
          </a:p>
          <a:p>
            <a:endParaRPr lang="en-US" dirty="0"/>
          </a:p>
        </p:txBody>
      </p:sp>
      <p:sp>
        <p:nvSpPr>
          <p:cNvPr id="4" name="Slide Number Placeholder 3">
            <a:extLst>
              <a:ext uri="{FF2B5EF4-FFF2-40B4-BE49-F238E27FC236}">
                <a16:creationId xmlns:a16="http://schemas.microsoft.com/office/drawing/2014/main" id="{C0B8991E-D69C-90B1-E154-986AB0DD9A3F}"/>
              </a:ext>
            </a:extLst>
          </p:cNvPr>
          <p:cNvSpPr>
            <a:spLocks noGrp="1"/>
          </p:cNvSpPr>
          <p:nvPr>
            <p:ph type="sldNum" sz="quarter" idx="5"/>
          </p:nvPr>
        </p:nvSpPr>
        <p:spPr/>
        <p:txBody>
          <a:bodyPr/>
          <a:lstStyle/>
          <a:p>
            <a:fld id="{263935A3-0775-104D-910C-12A8983E985E}" type="slidenum">
              <a:rPr lang="en-US" smtClean="0"/>
              <a:t>44</a:t>
            </a:fld>
            <a:endParaRPr lang="en-US"/>
          </a:p>
        </p:txBody>
      </p:sp>
    </p:spTree>
    <p:extLst>
      <p:ext uri="{BB962C8B-B14F-4D97-AF65-F5344CB8AC3E}">
        <p14:creationId xmlns:p14="http://schemas.microsoft.com/office/powerpoint/2010/main" val="149727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300D3-5B9A-A4DE-CB12-21679F1D91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985AF-B52A-BF50-C481-01942169BE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EB7B0-B958-17FB-AAA2-88FCF2AF7483}"/>
              </a:ext>
            </a:extLst>
          </p:cNvPr>
          <p:cNvSpPr>
            <a:spLocks noGrp="1"/>
          </p:cNvSpPr>
          <p:nvPr>
            <p:ph type="body" idx="1"/>
          </p:nvPr>
        </p:nvSpPr>
        <p:spPr/>
        <p:txBody>
          <a:bodyPr/>
          <a:lstStyle/>
          <a:p>
            <a:r>
              <a:rPr lang="en-US" dirty="0"/>
              <a:t>Now that we know how deepfakes work, let’s talk about why this technology matters.</a:t>
            </a:r>
          </a:p>
          <a:p>
            <a:br>
              <a:rPr lang="en-US" dirty="0"/>
            </a:br>
            <a:r>
              <a:rPr lang="en-US" dirty="0"/>
              <a:t>Deepfakes can be </a:t>
            </a:r>
            <a:r>
              <a:rPr lang="en-US" b="1" dirty="0"/>
              <a:t>good</a:t>
            </a:r>
            <a:r>
              <a:rPr lang="en-US" dirty="0"/>
              <a:t> or </a:t>
            </a:r>
            <a:r>
              <a:rPr lang="en-US" b="1" dirty="0"/>
              <a:t>bad</a:t>
            </a:r>
            <a:r>
              <a:rPr lang="en-US" dirty="0"/>
              <a:t>, depending on how people use them.</a:t>
            </a:r>
          </a:p>
          <a:p>
            <a:endParaRPr lang="en-US" dirty="0"/>
          </a:p>
          <a:p>
            <a:r>
              <a:rPr lang="en-US" b="1" dirty="0"/>
              <a:t>⭐ Positive Impacts</a:t>
            </a:r>
          </a:p>
          <a:p>
            <a:r>
              <a:rPr lang="en-US" dirty="0"/>
              <a:t>Deepfake technology can actually </a:t>
            </a:r>
            <a:r>
              <a:rPr lang="en-US" i="1" dirty="0"/>
              <a:t>help</a:t>
            </a:r>
            <a:r>
              <a:rPr lang="en-US" dirty="0"/>
              <a:t> in creative industries:</a:t>
            </a:r>
          </a:p>
          <a:p>
            <a:pPr marL="628650" lvl="1" indent="-171450">
              <a:buFont typeface="Arial" panose="020B0604020202020204" pitchFamily="34" charset="0"/>
              <a:buChar char="•"/>
            </a:pPr>
            <a:r>
              <a:rPr lang="en-US" b="1" dirty="0"/>
              <a:t>Movies:</a:t>
            </a:r>
            <a:r>
              <a:rPr lang="en-US" dirty="0"/>
              <a:t> Studios can make older actors look young again, or bring back characters from the past.</a:t>
            </a:r>
            <a:br>
              <a:rPr lang="en-US" dirty="0"/>
            </a:br>
            <a:r>
              <a:rPr lang="en-US" dirty="0"/>
              <a:t>Think of it like digital makeup that looks super realistic.</a:t>
            </a:r>
          </a:p>
          <a:p>
            <a:pPr marL="628650" lvl="1" indent="-171450">
              <a:buFont typeface="Arial" panose="020B0604020202020204" pitchFamily="34" charset="0"/>
              <a:buChar char="•"/>
            </a:pPr>
            <a:r>
              <a:rPr lang="en-US" b="1" dirty="0"/>
              <a:t>History:</a:t>
            </a:r>
            <a:r>
              <a:rPr lang="en-US" dirty="0"/>
              <a:t> Deepfakes can help us </a:t>
            </a:r>
            <a:r>
              <a:rPr lang="en-US" i="1" dirty="0"/>
              <a:t>re-create historical events</a:t>
            </a:r>
            <a:r>
              <a:rPr lang="en-US" dirty="0"/>
              <a:t>, making them easier to visualize and understand—kind of like bringing history to life.</a:t>
            </a:r>
          </a:p>
          <a:p>
            <a:endParaRPr lang="en-US" dirty="0"/>
          </a:p>
          <a:p>
            <a:r>
              <a:rPr lang="en-US" b="1" dirty="0"/>
              <a:t>⚠️ Negative Impacts</a:t>
            </a:r>
          </a:p>
          <a:p>
            <a:r>
              <a:rPr lang="en-US" dirty="0"/>
              <a:t>But deepfakes can also be </a:t>
            </a:r>
            <a:r>
              <a:rPr lang="en-US" b="1" dirty="0"/>
              <a:t>misused</a:t>
            </a:r>
            <a:r>
              <a:rPr lang="en-US" dirty="0"/>
              <a:t>, and this is where the risks come in:</a:t>
            </a:r>
          </a:p>
          <a:p>
            <a:pPr marL="628650" lvl="1" indent="-171450">
              <a:buFont typeface="Arial" panose="020B0604020202020204" pitchFamily="34" charset="0"/>
              <a:buChar char="•"/>
            </a:pPr>
            <a:r>
              <a:rPr lang="en-US" b="1" dirty="0"/>
              <a:t>Fake political videos:</a:t>
            </a:r>
            <a:r>
              <a:rPr lang="en-US" dirty="0"/>
              <a:t> Someone could make a politician appear to say something they never said. This can be dangerous because people may believe it.</a:t>
            </a:r>
          </a:p>
          <a:p>
            <a:pPr marL="628650" lvl="1" indent="-171450">
              <a:buFont typeface="Arial" panose="020B0604020202020204" pitchFamily="34" charset="0"/>
              <a:buChar char="•"/>
            </a:pPr>
            <a:r>
              <a:rPr lang="en-US" b="1" dirty="0"/>
              <a:t>Fake celebrity content:</a:t>
            </a:r>
            <a:r>
              <a:rPr lang="en-US" dirty="0"/>
              <a:t> You may have seen videos of celebrities doing things that look totally real—but they're not. Many of these are deepfakes.</a:t>
            </a:r>
          </a:p>
          <a:p>
            <a:pPr marL="628650" lvl="1" indent="-171450">
              <a:buFont typeface="Arial" panose="020B0604020202020204" pitchFamily="34" charset="0"/>
              <a:buChar char="•"/>
            </a:pPr>
            <a:r>
              <a:rPr lang="en-US" b="1" dirty="0"/>
              <a:t>Scams:</a:t>
            </a:r>
            <a:r>
              <a:rPr lang="en-US" dirty="0"/>
              <a:t> Deepfake videos and voices can trick people into sending money or believing false information.</a:t>
            </a:r>
          </a:p>
          <a:p>
            <a:endParaRPr lang="en-US" dirty="0"/>
          </a:p>
          <a:p>
            <a:r>
              <a:rPr lang="en-US" b="1" dirty="0"/>
              <a:t>💬 Summary</a:t>
            </a:r>
          </a:p>
          <a:p>
            <a:r>
              <a:rPr lang="en-US" dirty="0"/>
              <a:t>So, just like many tools in technology, deepfakes have </a:t>
            </a:r>
            <a:r>
              <a:rPr lang="en-US" b="1" dirty="0"/>
              <a:t>amazing creative uses</a:t>
            </a:r>
            <a:r>
              <a:rPr lang="en-US" dirty="0"/>
              <a:t>, but also </a:t>
            </a:r>
            <a:r>
              <a:rPr lang="en-US" b="1" dirty="0"/>
              <a:t>serious risks</a:t>
            </a:r>
            <a:r>
              <a:rPr lang="en-US" dirty="0"/>
              <a:t>.</a:t>
            </a:r>
            <a:br>
              <a:rPr lang="en-US" dirty="0"/>
            </a:br>
            <a:r>
              <a:rPr lang="en-US" dirty="0"/>
              <a:t>Our goal today is to learn how to </a:t>
            </a:r>
            <a:r>
              <a:rPr lang="en-US" b="1" dirty="0"/>
              <a:t>spot fake content</a:t>
            </a:r>
            <a:r>
              <a:rPr lang="en-US" dirty="0"/>
              <a:t>, so we can protect ourselves and others.”</a:t>
            </a:r>
          </a:p>
          <a:p>
            <a:endParaRPr lang="en-US" dirty="0"/>
          </a:p>
        </p:txBody>
      </p:sp>
      <p:sp>
        <p:nvSpPr>
          <p:cNvPr id="4" name="Slide Number Placeholder 3">
            <a:extLst>
              <a:ext uri="{FF2B5EF4-FFF2-40B4-BE49-F238E27FC236}">
                <a16:creationId xmlns:a16="http://schemas.microsoft.com/office/drawing/2014/main" id="{65968471-4274-CE6C-2574-3EB96695F782}"/>
              </a:ext>
            </a:extLst>
          </p:cNvPr>
          <p:cNvSpPr>
            <a:spLocks noGrp="1"/>
          </p:cNvSpPr>
          <p:nvPr>
            <p:ph type="sldNum" sz="quarter" idx="5"/>
          </p:nvPr>
        </p:nvSpPr>
        <p:spPr/>
        <p:txBody>
          <a:bodyPr/>
          <a:lstStyle/>
          <a:p>
            <a:fld id="{263935A3-0775-104D-910C-12A8983E985E}" type="slidenum">
              <a:rPr lang="en-US" smtClean="0"/>
              <a:t>45</a:t>
            </a:fld>
            <a:endParaRPr lang="en-US"/>
          </a:p>
        </p:txBody>
      </p:sp>
    </p:spTree>
    <p:extLst>
      <p:ext uri="{BB962C8B-B14F-4D97-AF65-F5344CB8AC3E}">
        <p14:creationId xmlns:p14="http://schemas.microsoft.com/office/powerpoint/2010/main" val="104762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05D90-FEAA-FA77-5844-6561C6EB8A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EB6196-6FC3-1C2F-FA77-4CCE2AAF09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AF9C5B-7D72-6DD8-B8FA-E38F70424289}"/>
              </a:ext>
            </a:extLst>
          </p:cNvPr>
          <p:cNvSpPr>
            <a:spLocks noGrp="1"/>
          </p:cNvSpPr>
          <p:nvPr>
            <p:ph type="body" idx="1"/>
          </p:nvPr>
        </p:nvSpPr>
        <p:spPr/>
        <p:txBody>
          <a:bodyPr/>
          <a:lstStyle/>
          <a:p>
            <a:r>
              <a:rPr lang="en-US" dirty="0"/>
              <a:t>Let’s look at the </a:t>
            </a:r>
            <a:r>
              <a:rPr lang="en-US" i="1" dirty="0"/>
              <a:t>good</a:t>
            </a:r>
            <a:r>
              <a:rPr lang="en-US" dirty="0"/>
              <a:t> side — because AI deepfake technology isn’t all bad. It actually has some amazing positive uses when used responsibly.</a:t>
            </a:r>
          </a:p>
          <a:p>
            <a:endParaRPr lang="en-US" dirty="0"/>
          </a:p>
          <a:p>
            <a:r>
              <a:rPr lang="en-US" b="1" dirty="0"/>
              <a:t>⭐ Movies &amp; Entertainment</a:t>
            </a:r>
          </a:p>
          <a:p>
            <a:r>
              <a:rPr lang="en-US" dirty="0"/>
              <a:t>Deepfake-style tech is used in Hollywood all the time.</a:t>
            </a:r>
            <a:br>
              <a:rPr lang="en-US" dirty="0"/>
            </a:br>
            <a:r>
              <a:rPr lang="en-US" dirty="0"/>
              <a:t>It helps make actors look younger, bring historical characters back to life, or create special effects that would normally cost millions of dollars.</a:t>
            </a:r>
            <a:br>
              <a:rPr lang="en-US" dirty="0"/>
            </a:br>
            <a:r>
              <a:rPr lang="en-US" dirty="0"/>
              <a:t>So if you’ve seen a movie where someone looks magically younger… this technology is probably involved!</a:t>
            </a:r>
          </a:p>
          <a:p>
            <a:endParaRPr lang="en-US" dirty="0"/>
          </a:p>
          <a:p>
            <a:r>
              <a:rPr lang="en-US" b="1" dirty="0"/>
              <a:t>⭐ Education</a:t>
            </a:r>
          </a:p>
          <a:p>
            <a:r>
              <a:rPr lang="en-US" dirty="0"/>
              <a:t>Imagine learning history by actually </a:t>
            </a:r>
            <a:r>
              <a:rPr lang="en-US" i="1" dirty="0"/>
              <a:t>seeing</a:t>
            </a:r>
            <a:r>
              <a:rPr lang="en-US" dirty="0"/>
              <a:t> famous people come to life — Abe Lincoln speaking, or ancient civilizations animated.</a:t>
            </a:r>
            <a:br>
              <a:rPr lang="en-US" dirty="0"/>
            </a:br>
            <a:r>
              <a:rPr lang="en-US" dirty="0"/>
              <a:t>Deepfake-style tools help create interactive lessons and realistic training simulations.</a:t>
            </a:r>
          </a:p>
          <a:p>
            <a:endParaRPr lang="en-US" dirty="0"/>
          </a:p>
          <a:p>
            <a:r>
              <a:rPr lang="en-US" b="1" dirty="0"/>
              <a:t>⭐ Art &amp; Creativity</a:t>
            </a:r>
          </a:p>
          <a:p>
            <a:r>
              <a:rPr lang="en-US" dirty="0"/>
              <a:t>Artists can create brand new forms of digital expression — mixing styles, voices, faces, and visual effects that weren’t possible before.</a:t>
            </a:r>
            <a:br>
              <a:rPr lang="en-US" dirty="0"/>
            </a:br>
            <a:r>
              <a:rPr lang="en-US" dirty="0"/>
              <a:t>It gives creative people a whole new set of tools.</a:t>
            </a:r>
          </a:p>
          <a:p>
            <a:endParaRPr lang="en-US" dirty="0"/>
          </a:p>
          <a:p>
            <a:r>
              <a:rPr lang="en-US" b="1" dirty="0"/>
              <a:t>⭐ Accessibility</a:t>
            </a:r>
          </a:p>
          <a:p>
            <a:r>
              <a:rPr lang="en-US" dirty="0"/>
              <a:t>One of the most meaningful uses:</a:t>
            </a:r>
            <a:br>
              <a:rPr lang="en-US" dirty="0"/>
            </a:br>
            <a:r>
              <a:rPr lang="en-US" dirty="0"/>
              <a:t>AI can create voices for people who have lost their ability to speak.</a:t>
            </a:r>
            <a:br>
              <a:rPr lang="en-US" dirty="0"/>
            </a:br>
            <a:r>
              <a:rPr lang="en-US" dirty="0"/>
              <a:t>Someone who can’t talk can still communicate using an AI-generated version of their natural voice — that’s incredibly powerful.</a:t>
            </a:r>
          </a:p>
          <a:p>
            <a:endParaRPr lang="en-US" dirty="0"/>
          </a:p>
          <a:p>
            <a:r>
              <a:rPr lang="en-US" dirty="0"/>
              <a:t>So yes, deepfakes can be misused, but there are also truly helpful and inspiring applications that make people’s lives better.”</a:t>
            </a:r>
          </a:p>
          <a:p>
            <a:endParaRPr lang="en-US" dirty="0"/>
          </a:p>
        </p:txBody>
      </p:sp>
      <p:sp>
        <p:nvSpPr>
          <p:cNvPr id="4" name="Slide Number Placeholder 3">
            <a:extLst>
              <a:ext uri="{FF2B5EF4-FFF2-40B4-BE49-F238E27FC236}">
                <a16:creationId xmlns:a16="http://schemas.microsoft.com/office/drawing/2014/main" id="{D6B0851F-421B-EFBE-7535-F5376315B7E4}"/>
              </a:ext>
            </a:extLst>
          </p:cNvPr>
          <p:cNvSpPr>
            <a:spLocks noGrp="1"/>
          </p:cNvSpPr>
          <p:nvPr>
            <p:ph type="sldNum" sz="quarter" idx="5"/>
          </p:nvPr>
        </p:nvSpPr>
        <p:spPr/>
        <p:txBody>
          <a:bodyPr/>
          <a:lstStyle/>
          <a:p>
            <a:fld id="{263935A3-0775-104D-910C-12A8983E985E}" type="slidenum">
              <a:rPr lang="en-US" smtClean="0"/>
              <a:t>46</a:t>
            </a:fld>
            <a:endParaRPr lang="en-US"/>
          </a:p>
        </p:txBody>
      </p:sp>
    </p:spTree>
    <p:extLst>
      <p:ext uri="{BB962C8B-B14F-4D97-AF65-F5344CB8AC3E}">
        <p14:creationId xmlns:p14="http://schemas.microsoft.com/office/powerpoint/2010/main" val="1326601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76E99-D12F-627B-FED6-1D5366CC2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91836-246C-8C3E-4182-897480DA2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8D3C3-9489-DACE-B715-0977F0BA078D}"/>
              </a:ext>
            </a:extLst>
          </p:cNvPr>
          <p:cNvSpPr>
            <a:spLocks noGrp="1"/>
          </p:cNvSpPr>
          <p:nvPr>
            <p:ph type="body" idx="1"/>
          </p:nvPr>
        </p:nvSpPr>
        <p:spPr/>
        <p:txBody>
          <a:bodyPr/>
          <a:lstStyle/>
          <a:p>
            <a:r>
              <a:rPr lang="en-US" dirty="0"/>
              <a:t>Alright everyone, now that we’ve learned how deepfakes work and how amazing the technology can be…</a:t>
            </a:r>
            <a:br>
              <a:rPr lang="en-US" dirty="0"/>
            </a:br>
            <a:r>
              <a:rPr lang="en-US" dirty="0"/>
              <a:t>we also need to talk about the </a:t>
            </a:r>
            <a:r>
              <a:rPr lang="en-US" i="1" dirty="0"/>
              <a:t>other side</a:t>
            </a:r>
            <a:r>
              <a:rPr lang="en-US" dirty="0"/>
              <a:t> — the risks.</a:t>
            </a:r>
          </a:p>
          <a:p>
            <a:endParaRPr lang="en-US" dirty="0"/>
          </a:p>
          <a:p>
            <a:r>
              <a:rPr lang="en-US" dirty="0"/>
              <a:t>Deepfakes are powerful, but that also means they can be misused if people aren’t careful or responsible.</a:t>
            </a:r>
          </a:p>
          <a:p>
            <a:r>
              <a:rPr lang="en-US" dirty="0"/>
              <a:t>Let’s look at some of the biggest dangers:</a:t>
            </a:r>
          </a:p>
          <a:p>
            <a:endParaRPr lang="en-US" dirty="0"/>
          </a:p>
          <a:p>
            <a:r>
              <a:rPr lang="en-US" b="1" dirty="0"/>
              <a:t>First, misinformation.</a:t>
            </a:r>
            <a:br>
              <a:rPr lang="en-US" dirty="0"/>
            </a:br>
            <a:r>
              <a:rPr lang="en-US" dirty="0"/>
              <a:t>People can use deepfakes to create fake videos of politicians, celebrities, or leaders saying things they never said. These videos can spread very quickly online and confuse people. This is one reason we see so much ‘fake news.’</a:t>
            </a:r>
          </a:p>
          <a:p>
            <a:endParaRPr lang="en-US" dirty="0"/>
          </a:p>
          <a:p>
            <a:r>
              <a:rPr lang="en-US" b="1" dirty="0"/>
              <a:t>Second, fraud and scams.</a:t>
            </a:r>
            <a:br>
              <a:rPr lang="en-US" dirty="0"/>
            </a:br>
            <a:r>
              <a:rPr lang="en-US" dirty="0"/>
              <a:t>Someone could make a deepfake of a friend or family member asking for money… or even pretend to be your boss! This is why we always double-check before trusting messages or videos.</a:t>
            </a:r>
          </a:p>
          <a:p>
            <a:endParaRPr lang="en-US" dirty="0"/>
          </a:p>
          <a:p>
            <a:r>
              <a:rPr lang="en-US" b="1" dirty="0"/>
              <a:t>Third, hurting or embarrassing people.</a:t>
            </a:r>
            <a:br>
              <a:rPr lang="en-US" dirty="0"/>
            </a:br>
            <a:r>
              <a:rPr lang="en-US" dirty="0"/>
              <a:t>Deepfakes can put someone’s face into a video without their permission. Even if it’s meant as a joke, it can still hurt or embarrass people, especially kids and teenagers.</a:t>
            </a:r>
          </a:p>
          <a:p>
            <a:endParaRPr lang="en-US" dirty="0"/>
          </a:p>
          <a:p>
            <a:r>
              <a:rPr lang="en-US" b="1" dirty="0"/>
              <a:t>And finally, influencing beliefs.</a:t>
            </a:r>
            <a:br>
              <a:rPr lang="en-US" dirty="0"/>
            </a:br>
            <a:r>
              <a:rPr lang="en-US" dirty="0"/>
              <a:t>Deepfakes can be used to trick people, spread propaganda, or change public opinion. If we don’t know what’s real and what’s fake, it becomes harder to make good decisions.</a:t>
            </a:r>
          </a:p>
          <a:p>
            <a:endParaRPr lang="en-US" dirty="0"/>
          </a:p>
          <a:p>
            <a:r>
              <a:rPr lang="en-US" dirty="0"/>
              <a:t>So the big message is this:</a:t>
            </a:r>
            <a:br>
              <a:rPr lang="en-US" dirty="0"/>
            </a:br>
            <a:r>
              <a:rPr lang="en-US" b="1" dirty="0"/>
              <a:t>Deepfake technology is powerful — and that means we need to be smart, cautious, and responsible when we see videos online.</a:t>
            </a:r>
            <a:r>
              <a:rPr lang="en-US" dirty="0"/>
              <a:t>”</a:t>
            </a:r>
          </a:p>
          <a:p>
            <a:endParaRPr lang="en-US" dirty="0"/>
          </a:p>
        </p:txBody>
      </p:sp>
      <p:sp>
        <p:nvSpPr>
          <p:cNvPr id="4" name="Slide Number Placeholder 3">
            <a:extLst>
              <a:ext uri="{FF2B5EF4-FFF2-40B4-BE49-F238E27FC236}">
                <a16:creationId xmlns:a16="http://schemas.microsoft.com/office/drawing/2014/main" id="{52694766-917E-ED1C-1655-2312312F60BA}"/>
              </a:ext>
            </a:extLst>
          </p:cNvPr>
          <p:cNvSpPr>
            <a:spLocks noGrp="1"/>
          </p:cNvSpPr>
          <p:nvPr>
            <p:ph type="sldNum" sz="quarter" idx="5"/>
          </p:nvPr>
        </p:nvSpPr>
        <p:spPr/>
        <p:txBody>
          <a:bodyPr/>
          <a:lstStyle/>
          <a:p>
            <a:fld id="{263935A3-0775-104D-910C-12A8983E985E}" type="slidenum">
              <a:rPr lang="en-US" smtClean="0"/>
              <a:t>47</a:t>
            </a:fld>
            <a:endParaRPr lang="en-US"/>
          </a:p>
        </p:txBody>
      </p:sp>
    </p:spTree>
    <p:extLst>
      <p:ext uri="{BB962C8B-B14F-4D97-AF65-F5344CB8AC3E}">
        <p14:creationId xmlns:p14="http://schemas.microsoft.com/office/powerpoint/2010/main" val="3321877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talk about </a:t>
            </a:r>
            <a:r>
              <a:rPr lang="en-US" b="1" dirty="0"/>
              <a:t>why deepfakes are getting so difficult to detect</a:t>
            </a:r>
            <a:r>
              <a:rPr lang="en-US" dirty="0"/>
              <a:t> — even for adults, experts, and sometimes even AI tools.</a:t>
            </a:r>
          </a:p>
          <a:p>
            <a:r>
              <a:rPr lang="en-US" dirty="0"/>
              <a:t>There are </a:t>
            </a:r>
            <a:r>
              <a:rPr lang="en-US" b="1" dirty="0"/>
              <a:t>two big reasons</a:t>
            </a:r>
            <a:r>
              <a:rPr lang="en-US" dirty="0"/>
              <a:t>.</a:t>
            </a:r>
          </a:p>
          <a:p>
            <a:br>
              <a:rPr lang="en-US" dirty="0"/>
            </a:br>
            <a:endParaRPr lang="en-US" dirty="0"/>
          </a:p>
          <a:p>
            <a:r>
              <a:rPr lang="en-US" b="1" dirty="0"/>
              <a:t>📚 1. Massive Training Data</a:t>
            </a:r>
          </a:p>
          <a:p>
            <a:r>
              <a:rPr lang="en-US" dirty="0"/>
              <a:t>“First, AI has been trained on </a:t>
            </a:r>
            <a:r>
              <a:rPr lang="en-US" b="1" dirty="0"/>
              <a:t>millions or even billions</a:t>
            </a:r>
            <a:r>
              <a:rPr lang="en-US" dirty="0"/>
              <a:t> of real photos and videos of actual people.</a:t>
            </a:r>
            <a:br>
              <a:rPr lang="en-US" dirty="0"/>
            </a:br>
            <a:r>
              <a:rPr lang="en-US" dirty="0"/>
              <a:t>So it learns tiny details — things like:</a:t>
            </a:r>
          </a:p>
          <a:p>
            <a:pPr marL="628650" lvl="1" indent="-171450">
              <a:buFont typeface="Arial" panose="020B0604020202020204" pitchFamily="34" charset="0"/>
              <a:buChar char="•"/>
            </a:pPr>
            <a:r>
              <a:rPr lang="en-US" dirty="0"/>
              <a:t>eyebrows</a:t>
            </a:r>
          </a:p>
          <a:p>
            <a:pPr marL="628650" lvl="1" indent="-171450">
              <a:buFont typeface="Arial" panose="020B0604020202020204" pitchFamily="34" charset="0"/>
              <a:buChar char="•"/>
            </a:pPr>
            <a:r>
              <a:rPr lang="en-US" dirty="0"/>
              <a:t>skin texture</a:t>
            </a:r>
          </a:p>
          <a:p>
            <a:pPr marL="628650" lvl="1" indent="-171450">
              <a:buFont typeface="Arial" panose="020B0604020202020204" pitchFamily="34" charset="0"/>
              <a:buChar char="•"/>
            </a:pPr>
            <a:r>
              <a:rPr lang="en-US" dirty="0"/>
              <a:t>lighting and shadows</a:t>
            </a:r>
          </a:p>
          <a:p>
            <a:pPr marL="628650" lvl="1" indent="-171450">
              <a:buFont typeface="Arial" panose="020B0604020202020204" pitchFamily="34" charset="0"/>
              <a:buChar char="•"/>
            </a:pPr>
            <a:r>
              <a:rPr lang="en-US" dirty="0"/>
              <a:t>reflections in the eyes</a:t>
            </a:r>
          </a:p>
          <a:p>
            <a:r>
              <a:rPr lang="en-US" dirty="0"/>
              <a:t>Because AI has seen so many examples, it becomes very good at copying all those details and recreating them in a fake image.</a:t>
            </a:r>
            <a:br>
              <a:rPr lang="en-US" dirty="0"/>
            </a:br>
            <a:r>
              <a:rPr lang="en-US" dirty="0"/>
              <a:t>This is why deepfakes can sometimes look </a:t>
            </a:r>
            <a:r>
              <a:rPr lang="en-US" i="1" dirty="0"/>
              <a:t>super</a:t>
            </a:r>
            <a:r>
              <a:rPr lang="en-US" dirty="0"/>
              <a:t> realistic.”</a:t>
            </a:r>
          </a:p>
          <a:p>
            <a:br>
              <a:rPr lang="en-US" dirty="0"/>
            </a:br>
            <a:endParaRPr lang="en-US" dirty="0"/>
          </a:p>
          <a:p>
            <a:r>
              <a:rPr lang="en-US" b="1" dirty="0"/>
              <a:t>⚔️ 2. Constant Improvement</a:t>
            </a:r>
          </a:p>
          <a:p>
            <a:r>
              <a:rPr lang="en-US" dirty="0"/>
              <a:t>“Second, deepfake technology improves </a:t>
            </a:r>
            <a:r>
              <a:rPr lang="en-US" b="1" dirty="0"/>
              <a:t>every single day</a:t>
            </a:r>
            <a:r>
              <a:rPr lang="en-US" dirty="0"/>
              <a:t>.</a:t>
            </a:r>
          </a:p>
          <a:p>
            <a:endParaRPr lang="en-US" dirty="0"/>
          </a:p>
          <a:p>
            <a:r>
              <a:rPr lang="en-US" dirty="0"/>
              <a:t>Deepfakes are created using something called an </a:t>
            </a:r>
            <a:r>
              <a:rPr lang="en-US" i="1" dirty="0"/>
              <a:t>adversarial process</a:t>
            </a:r>
            <a:r>
              <a:rPr lang="en-US" dirty="0"/>
              <a:t>.</a:t>
            </a:r>
            <a:br>
              <a:rPr lang="en-US" dirty="0"/>
            </a:br>
            <a:r>
              <a:rPr lang="en-US" dirty="0"/>
              <a:t>That means two AIs are basically playing a game:</a:t>
            </a:r>
          </a:p>
          <a:p>
            <a:pPr marL="628650" lvl="1" indent="-171450">
              <a:buFont typeface="Arial" panose="020B0604020202020204" pitchFamily="34" charset="0"/>
              <a:buChar char="•"/>
            </a:pPr>
            <a:r>
              <a:rPr lang="en-US" dirty="0"/>
              <a:t>One AI (the Generator) makes fake images</a:t>
            </a:r>
          </a:p>
          <a:p>
            <a:pPr marL="628650" lvl="1" indent="-171450">
              <a:buFont typeface="Arial" panose="020B0604020202020204" pitchFamily="34" charset="0"/>
              <a:buChar char="•"/>
            </a:pPr>
            <a:r>
              <a:rPr lang="en-US" dirty="0"/>
              <a:t>The other AI (the Discriminator) tries to catch the fake</a:t>
            </a:r>
          </a:p>
          <a:p>
            <a:pPr marL="628650" lvl="1" indent="-171450">
              <a:buFont typeface="Arial" panose="020B0604020202020204" pitchFamily="34" charset="0"/>
              <a:buChar char="•"/>
            </a:pPr>
            <a:endParaRPr lang="en-US" dirty="0"/>
          </a:p>
          <a:p>
            <a:r>
              <a:rPr lang="en-US" dirty="0"/>
              <a:t>Every time the Discriminator catches the fake, the Generator improves.</a:t>
            </a:r>
            <a:br>
              <a:rPr lang="en-US" dirty="0"/>
            </a:br>
            <a:r>
              <a:rPr lang="en-US" dirty="0"/>
              <a:t>And every time the Generator gets better, the Discriminator improves too.</a:t>
            </a:r>
          </a:p>
          <a:p>
            <a:r>
              <a:rPr lang="en-US" dirty="0"/>
              <a:t>So they’re constantly leveling up — just like two players practicing against each other.”</a:t>
            </a:r>
          </a:p>
          <a:p>
            <a:br>
              <a:rPr lang="en-US" dirty="0"/>
            </a:br>
            <a:endParaRPr lang="en-US" dirty="0"/>
          </a:p>
          <a:p>
            <a:r>
              <a:rPr lang="en-US" b="1" dirty="0"/>
              <a:t>Summary</a:t>
            </a:r>
          </a:p>
          <a:p>
            <a:r>
              <a:rPr lang="en-US" dirty="0"/>
              <a:t>“That’s why deepfakes today are harder to spot than ever before.</a:t>
            </a:r>
            <a:br>
              <a:rPr lang="en-US" dirty="0"/>
            </a:br>
            <a:r>
              <a:rPr lang="en-US" dirty="0"/>
              <a:t>The AI has tons of training data, and it gets better every day through competition.”</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48</a:t>
            </a:fld>
            <a:endParaRPr lang="en-US"/>
          </a:p>
        </p:txBody>
      </p:sp>
    </p:spTree>
    <p:extLst>
      <p:ext uri="{BB962C8B-B14F-4D97-AF65-F5344CB8AC3E}">
        <p14:creationId xmlns:p14="http://schemas.microsoft.com/office/powerpoint/2010/main" val="36206302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the good and the bad of deepfakes, let’s talk about what we, as a society and as individuals, can actually </a:t>
            </a:r>
            <a:r>
              <a:rPr lang="en-US" i="1" dirty="0"/>
              <a:t>do</a:t>
            </a:r>
            <a:r>
              <a:rPr lang="en-US" dirty="0"/>
              <a:t> about it.</a:t>
            </a:r>
          </a:p>
          <a:p>
            <a:r>
              <a:rPr lang="en-US" dirty="0"/>
              <a:t>There are four big safeguards that experts recommend:</a:t>
            </a:r>
          </a:p>
          <a:p>
            <a:endParaRPr lang="en-US" dirty="0"/>
          </a:p>
          <a:p>
            <a:r>
              <a:rPr lang="en-US" b="1" dirty="0"/>
              <a:t>🔖 1. Clear Labeling</a:t>
            </a:r>
          </a:p>
          <a:p>
            <a:r>
              <a:rPr lang="en-US" dirty="0"/>
              <a:t>This means anything that is AI-generated — whether it’s an image, video, or audio — must be clearly labeled.</a:t>
            </a:r>
            <a:br>
              <a:rPr lang="en-US" dirty="0"/>
            </a:br>
            <a:r>
              <a:rPr lang="en-US" dirty="0"/>
              <a:t>If it's edited, if it's synthetic, people should know.</a:t>
            </a:r>
            <a:br>
              <a:rPr lang="en-US" dirty="0"/>
            </a:br>
            <a:r>
              <a:rPr lang="en-US" dirty="0"/>
              <a:t>This helps prevent confusion and misinformation.</a:t>
            </a:r>
          </a:p>
          <a:p>
            <a:endParaRPr lang="en-US" dirty="0"/>
          </a:p>
          <a:p>
            <a:r>
              <a:rPr lang="en-US" b="1" dirty="0"/>
              <a:t>🙋 2. Consent</a:t>
            </a:r>
          </a:p>
          <a:p>
            <a:r>
              <a:rPr lang="en-US" dirty="0"/>
              <a:t>Your face belongs to </a:t>
            </a:r>
            <a:r>
              <a:rPr lang="en-US" i="1" dirty="0"/>
              <a:t>you</a:t>
            </a:r>
            <a:r>
              <a:rPr lang="en-US" dirty="0"/>
              <a:t>.</a:t>
            </a:r>
            <a:br>
              <a:rPr lang="en-US" dirty="0"/>
            </a:br>
            <a:r>
              <a:rPr lang="en-US" dirty="0"/>
              <a:t>Before anyone uses your image or likeness in an AI-generated video, they must get your permission.</a:t>
            </a:r>
            <a:br>
              <a:rPr lang="en-US" dirty="0"/>
            </a:br>
            <a:r>
              <a:rPr lang="en-US" dirty="0"/>
              <a:t>This is especially important for kids and teens who might not realize how easily their photos can be misused.</a:t>
            </a:r>
          </a:p>
          <a:p>
            <a:endParaRPr lang="en-US" dirty="0"/>
          </a:p>
          <a:p>
            <a:r>
              <a:rPr lang="en-US" b="1" dirty="0"/>
              <a:t>🔍 3. Detection Tools</a:t>
            </a:r>
          </a:p>
          <a:p>
            <a:r>
              <a:rPr lang="en-US" dirty="0"/>
              <a:t>Social media and news platforms need stronger tools to automatically detect deepfakes.</a:t>
            </a:r>
            <a:br>
              <a:rPr lang="en-US" dirty="0"/>
            </a:br>
            <a:r>
              <a:rPr lang="en-US" dirty="0"/>
              <a:t>Just like spam filters catch junk email, AI tools can catch fake videos — but they need to get better.</a:t>
            </a:r>
          </a:p>
          <a:p>
            <a:endParaRPr lang="en-US" dirty="0"/>
          </a:p>
          <a:p>
            <a:r>
              <a:rPr lang="en-US" b="1" dirty="0"/>
              <a:t>📚 4. Public Awareness</a:t>
            </a:r>
          </a:p>
          <a:p>
            <a:r>
              <a:rPr lang="en-US" dirty="0"/>
              <a:t>That’s exactly what we’re doing right now — learning how the technology works so we can spot the signs and make smarter decisions online.</a:t>
            </a:r>
            <a:br>
              <a:rPr lang="en-US" dirty="0"/>
            </a:br>
            <a:r>
              <a:rPr lang="en-US" dirty="0"/>
              <a:t>The more people understand deepfakes, the harder it becomes for bad actors to misuse them.</a:t>
            </a:r>
          </a:p>
          <a:p>
            <a:endParaRPr lang="en-US" dirty="0"/>
          </a:p>
          <a:p>
            <a:r>
              <a:rPr lang="en-US" dirty="0"/>
              <a:t>So the goal isn’t to fear the technology — it’s to understand it and use the right safeguards to stay safe.”</a:t>
            </a:r>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49</a:t>
            </a:fld>
            <a:endParaRPr lang="en-US"/>
          </a:p>
        </p:txBody>
      </p:sp>
    </p:spTree>
    <p:extLst>
      <p:ext uri="{BB962C8B-B14F-4D97-AF65-F5344CB8AC3E}">
        <p14:creationId xmlns:p14="http://schemas.microsoft.com/office/powerpoint/2010/main" val="2119597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wrap up, here’s the most important message of this whole section:</a:t>
            </a:r>
          </a:p>
          <a:p>
            <a:endParaRPr lang="en-US" dirty="0"/>
          </a:p>
          <a:p>
            <a:r>
              <a:rPr lang="en-US" b="1" dirty="0"/>
              <a:t>Think critically about what you see online, and don’t share things unless you’re sure they’re real.</a:t>
            </a:r>
          </a:p>
          <a:p>
            <a:endParaRPr lang="en-US" dirty="0"/>
          </a:p>
          <a:p>
            <a:r>
              <a:rPr lang="en-US" dirty="0"/>
              <a:t>AI is powerful — and deepfakes are getting better every day — but </a:t>
            </a:r>
            <a:r>
              <a:rPr lang="en-US" i="1" dirty="0"/>
              <a:t>your</a:t>
            </a:r>
            <a:r>
              <a:rPr lang="en-US" dirty="0"/>
              <a:t> awareness is still the strongest defense.</a:t>
            </a:r>
          </a:p>
          <a:p>
            <a:endParaRPr lang="en-US" dirty="0"/>
          </a:p>
          <a:p>
            <a:r>
              <a:rPr lang="en-US" dirty="0"/>
              <a:t>If something feels strange, confusing, or too shocking…</a:t>
            </a:r>
            <a:br>
              <a:rPr lang="en-US" dirty="0"/>
            </a:br>
            <a:r>
              <a:rPr lang="en-US" b="1" dirty="0"/>
              <a:t>pause, double-check, and don’t share it right away.</a:t>
            </a:r>
          </a:p>
          <a:p>
            <a:endParaRPr lang="en-US" dirty="0"/>
          </a:p>
          <a:p>
            <a:r>
              <a:rPr lang="en-US" dirty="0"/>
              <a:t>Being careful online is honestly your </a:t>
            </a:r>
            <a:r>
              <a:rPr lang="en-US" i="1" dirty="0"/>
              <a:t>superpower</a:t>
            </a:r>
            <a:r>
              <a:rPr lang="en-US" dirty="0"/>
              <a:t>.</a:t>
            </a:r>
            <a:br>
              <a:rPr lang="en-US" dirty="0"/>
            </a:br>
            <a:r>
              <a:rPr lang="en-US" dirty="0"/>
              <a:t>You can help stop misinformation just by thinking for a few seconds before you click ‘share.’”</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50</a:t>
            </a:fld>
            <a:endParaRPr lang="en-US"/>
          </a:p>
        </p:txBody>
      </p:sp>
    </p:spTree>
    <p:extLst>
      <p:ext uri="{BB962C8B-B14F-4D97-AF65-F5344CB8AC3E}">
        <p14:creationId xmlns:p14="http://schemas.microsoft.com/office/powerpoint/2010/main" val="228421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BD247-48B0-997B-9AB5-192A1C841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1D73E3-DDBD-891A-B9FA-D079245670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74698-7416-B168-1E72-C43164187D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6CA9D-29A0-DCEC-7496-A48B06AF54D1}"/>
              </a:ext>
            </a:extLst>
          </p:cNvPr>
          <p:cNvSpPr>
            <a:spLocks noGrp="1"/>
          </p:cNvSpPr>
          <p:nvPr>
            <p:ph type="sldNum" sz="quarter" idx="5"/>
          </p:nvPr>
        </p:nvSpPr>
        <p:spPr/>
        <p:txBody>
          <a:bodyPr/>
          <a:lstStyle/>
          <a:p>
            <a:fld id="{263935A3-0775-104D-910C-12A8983E985E}" type="slidenum">
              <a:rPr lang="en-US" smtClean="0"/>
              <a:t>6</a:t>
            </a:fld>
            <a:endParaRPr lang="en-US"/>
          </a:p>
        </p:txBody>
      </p:sp>
    </p:spTree>
    <p:extLst>
      <p:ext uri="{BB962C8B-B14F-4D97-AF65-F5344CB8AC3E}">
        <p14:creationId xmlns:p14="http://schemas.microsoft.com/office/powerpoint/2010/main" val="3444569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B29B-F3D6-432F-29DD-389BA10FB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37B2B-61A2-0917-BE32-C9EBE0112F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3D052-69ED-F012-8E28-26E99BB0F6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2270F2-8B41-6357-9D74-FFF0D355FFB9}"/>
              </a:ext>
            </a:extLst>
          </p:cNvPr>
          <p:cNvSpPr>
            <a:spLocks noGrp="1"/>
          </p:cNvSpPr>
          <p:nvPr>
            <p:ph type="sldNum" sz="quarter" idx="5"/>
          </p:nvPr>
        </p:nvSpPr>
        <p:spPr/>
        <p:txBody>
          <a:bodyPr/>
          <a:lstStyle/>
          <a:p>
            <a:fld id="{263935A3-0775-104D-910C-12A8983E985E}" type="slidenum">
              <a:rPr lang="en-US" smtClean="0"/>
              <a:t>52</a:t>
            </a:fld>
            <a:endParaRPr lang="en-US"/>
          </a:p>
        </p:txBody>
      </p:sp>
    </p:spTree>
    <p:extLst>
      <p:ext uri="{BB962C8B-B14F-4D97-AF65-F5344CB8AC3E}">
        <p14:creationId xmlns:p14="http://schemas.microsoft.com/office/powerpoint/2010/main" val="30958828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AC8AD-9E23-B6C1-226F-69F2B9788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D5907-D70F-A613-B656-F50E36350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D29DF-C960-FE95-09BC-82DD8603A15C}"/>
              </a:ext>
            </a:extLst>
          </p:cNvPr>
          <p:cNvSpPr>
            <a:spLocks noGrp="1"/>
          </p:cNvSpPr>
          <p:nvPr>
            <p:ph type="body" idx="1"/>
          </p:nvPr>
        </p:nvSpPr>
        <p:spPr/>
        <p:txBody>
          <a:bodyPr/>
          <a:lstStyle/>
          <a:p>
            <a:r>
              <a:rPr lang="en-US" dirty="0"/>
              <a:t>Now we’re entering one of my favorite sections — AI for Good.</a:t>
            </a:r>
          </a:p>
          <a:p>
            <a:br>
              <a:rPr lang="en-US" dirty="0"/>
            </a:br>
            <a:r>
              <a:rPr lang="en-US" dirty="0"/>
              <a:t>Not everything about AI is scary or dangerous. In fact, some of the most important uses of AI are about </a:t>
            </a:r>
            <a:r>
              <a:rPr lang="en-US" b="1" dirty="0"/>
              <a:t>saving lives</a:t>
            </a:r>
            <a:r>
              <a:rPr lang="en-US" dirty="0"/>
              <a:t>, </a:t>
            </a:r>
            <a:r>
              <a:rPr lang="en-US" b="1" dirty="0"/>
              <a:t>protecting the environment</a:t>
            </a:r>
            <a:r>
              <a:rPr lang="en-US" dirty="0"/>
              <a:t>, and </a:t>
            </a:r>
            <a:r>
              <a:rPr lang="en-US" b="1" dirty="0"/>
              <a:t>helping people</a:t>
            </a:r>
            <a:r>
              <a:rPr lang="en-US" dirty="0"/>
              <a:t>.</a:t>
            </a:r>
          </a:p>
          <a:p>
            <a:br>
              <a:rPr lang="en-US" dirty="0"/>
            </a:br>
            <a:r>
              <a:rPr lang="en-US" dirty="0"/>
              <a:t>This section will show how AI can actually make the world better.”</a:t>
            </a:r>
          </a:p>
        </p:txBody>
      </p:sp>
      <p:sp>
        <p:nvSpPr>
          <p:cNvPr id="4" name="Slide Number Placeholder 3">
            <a:extLst>
              <a:ext uri="{FF2B5EF4-FFF2-40B4-BE49-F238E27FC236}">
                <a16:creationId xmlns:a16="http://schemas.microsoft.com/office/drawing/2014/main" id="{AEA9C401-FAB6-C85A-10F6-F80419F41674}"/>
              </a:ext>
            </a:extLst>
          </p:cNvPr>
          <p:cNvSpPr>
            <a:spLocks noGrp="1"/>
          </p:cNvSpPr>
          <p:nvPr>
            <p:ph type="sldNum" sz="quarter" idx="5"/>
          </p:nvPr>
        </p:nvSpPr>
        <p:spPr/>
        <p:txBody>
          <a:bodyPr/>
          <a:lstStyle/>
          <a:p>
            <a:fld id="{263935A3-0775-104D-910C-12A8983E985E}" type="slidenum">
              <a:rPr lang="en-US" smtClean="0"/>
              <a:t>53</a:t>
            </a:fld>
            <a:endParaRPr lang="en-US"/>
          </a:p>
        </p:txBody>
      </p:sp>
    </p:spTree>
    <p:extLst>
      <p:ext uri="{BB962C8B-B14F-4D97-AF65-F5344CB8AC3E}">
        <p14:creationId xmlns:p14="http://schemas.microsoft.com/office/powerpoint/2010/main" val="6965170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56EDE-0488-889E-778C-FF4FCB7A58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3C68D-16F6-11B5-F79F-1DC84B5F5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B55908-98C1-0CCE-7E55-8F1A960B03AA}"/>
              </a:ext>
            </a:extLst>
          </p:cNvPr>
          <p:cNvSpPr>
            <a:spLocks noGrp="1"/>
          </p:cNvSpPr>
          <p:nvPr>
            <p:ph type="body" idx="1"/>
          </p:nvPr>
        </p:nvSpPr>
        <p:spPr/>
        <p:txBody>
          <a:bodyPr/>
          <a:lstStyle/>
          <a:p>
            <a:r>
              <a:rPr lang="en-US" dirty="0"/>
              <a:t>Let’s start with health. AI is becoming like a super-strong assistant for doctors.</a:t>
            </a:r>
          </a:p>
          <a:p>
            <a:pPr marL="628650" lvl="1" indent="-171450">
              <a:buFont typeface="Arial" panose="020B0604020202020204" pitchFamily="34" charset="0"/>
              <a:buChar char="•"/>
            </a:pPr>
            <a:r>
              <a:rPr lang="en-US" dirty="0"/>
              <a:t>AI can look at X-rays and MRIs and spot early signs of cancer — sometimes earlier than humans can.</a:t>
            </a:r>
          </a:p>
          <a:p>
            <a:pPr marL="628650" lvl="1" indent="-171450">
              <a:buFont typeface="Arial" panose="020B0604020202020204" pitchFamily="34" charset="0"/>
              <a:buChar char="•"/>
            </a:pPr>
            <a:r>
              <a:rPr lang="en-US" dirty="0"/>
              <a:t>Doctors use AI to read scans faster, especially when hospitals are busy.</a:t>
            </a:r>
          </a:p>
          <a:p>
            <a:pPr marL="628650" lvl="1" indent="-171450">
              <a:buFont typeface="Arial" panose="020B0604020202020204" pitchFamily="34" charset="0"/>
              <a:buChar char="•"/>
            </a:pPr>
            <a:r>
              <a:rPr lang="en-US" dirty="0"/>
              <a:t>And devices like Apple Watches use AI to detect irregular heartbeats and warn you before something goes wrong.</a:t>
            </a:r>
          </a:p>
          <a:p>
            <a:pPr marL="628650" lvl="1" indent="-171450">
              <a:buFont typeface="Arial" panose="020B0604020202020204" pitchFamily="34" charset="0"/>
              <a:buChar char="•"/>
            </a:pPr>
            <a:endParaRPr lang="en-US" dirty="0"/>
          </a:p>
          <a:p>
            <a:r>
              <a:rPr lang="en-US" dirty="0"/>
              <a:t>Look at the two images on the slide. On the left is a normal chest X-ray. On the right, the AI highlights something suspicious — this helps doctors catch problems early.</a:t>
            </a:r>
          </a:p>
          <a:p>
            <a:endParaRPr lang="en-US" dirty="0"/>
          </a:p>
          <a:p>
            <a:r>
              <a:rPr lang="en-US" dirty="0"/>
              <a:t>AI doesn’t replace doctors — it helps them do more, faster, and more accurately.</a:t>
            </a:r>
          </a:p>
          <a:p>
            <a:endParaRPr lang="en-US" dirty="0"/>
          </a:p>
          <a:p>
            <a:r>
              <a:rPr lang="en-US" dirty="0"/>
              <a:t>“Do you know someone who wears an Apple Watch or Fitbit? What does it detect?”</a:t>
            </a:r>
          </a:p>
        </p:txBody>
      </p:sp>
      <p:sp>
        <p:nvSpPr>
          <p:cNvPr id="4" name="Slide Number Placeholder 3">
            <a:extLst>
              <a:ext uri="{FF2B5EF4-FFF2-40B4-BE49-F238E27FC236}">
                <a16:creationId xmlns:a16="http://schemas.microsoft.com/office/drawing/2014/main" id="{8A7497B3-29EA-8848-BE0C-C78D72DF13EC}"/>
              </a:ext>
            </a:extLst>
          </p:cNvPr>
          <p:cNvSpPr>
            <a:spLocks noGrp="1"/>
          </p:cNvSpPr>
          <p:nvPr>
            <p:ph type="sldNum" sz="quarter" idx="5"/>
          </p:nvPr>
        </p:nvSpPr>
        <p:spPr/>
        <p:txBody>
          <a:bodyPr/>
          <a:lstStyle/>
          <a:p>
            <a:fld id="{263935A3-0775-104D-910C-12A8983E985E}" type="slidenum">
              <a:rPr lang="en-US" smtClean="0"/>
              <a:t>54</a:t>
            </a:fld>
            <a:endParaRPr lang="en-US"/>
          </a:p>
        </p:txBody>
      </p:sp>
    </p:spTree>
    <p:extLst>
      <p:ext uri="{BB962C8B-B14F-4D97-AF65-F5344CB8AC3E}">
        <p14:creationId xmlns:p14="http://schemas.microsoft.com/office/powerpoint/2010/main" val="4130756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997B-6A80-CCC1-73DE-0A1707A57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32692-E6FB-AE62-3BAA-A822C1175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88245-FD3A-AA14-1A8C-9B8C044807CE}"/>
              </a:ext>
            </a:extLst>
          </p:cNvPr>
          <p:cNvSpPr>
            <a:spLocks noGrp="1"/>
          </p:cNvSpPr>
          <p:nvPr>
            <p:ph type="body" idx="1"/>
          </p:nvPr>
        </p:nvSpPr>
        <p:spPr/>
        <p:txBody>
          <a:bodyPr/>
          <a:lstStyle/>
          <a:p>
            <a:r>
              <a:rPr lang="en-US" dirty="0"/>
              <a:t>AI can also keep us safe.</a:t>
            </a:r>
            <a:br>
              <a:rPr lang="en-US" dirty="0"/>
            </a:br>
            <a:r>
              <a:rPr lang="en-US" dirty="0"/>
              <a:t>Many cars today use AI to watch the road.</a:t>
            </a:r>
            <a:br>
              <a:rPr lang="en-US" dirty="0"/>
            </a:br>
            <a:r>
              <a:rPr lang="en-US" dirty="0"/>
              <a:t>They can detect the lane, warn about cars in your blind spot,</a:t>
            </a:r>
            <a:br>
              <a:rPr lang="en-US" dirty="0"/>
            </a:br>
            <a:r>
              <a:rPr lang="en-US" dirty="0"/>
              <a:t>and even brake automatically to avoid a crash.</a:t>
            </a:r>
          </a:p>
          <a:p>
            <a:endParaRPr lang="en-US" dirty="0"/>
          </a:p>
          <a:p>
            <a:r>
              <a:rPr lang="en-US" dirty="0"/>
              <a:t>Your phone also uses AI — for example, it can detect a car crash</a:t>
            </a:r>
            <a:br>
              <a:rPr lang="en-US" dirty="0"/>
            </a:br>
            <a:r>
              <a:rPr lang="en-US" dirty="0"/>
              <a:t>and automatically call 911.</a:t>
            </a:r>
          </a:p>
          <a:p>
            <a:endParaRPr lang="en-US" dirty="0"/>
          </a:p>
          <a:p>
            <a:r>
              <a:rPr lang="en-US" dirty="0"/>
              <a:t>Smart home devices use AI to detect fire or smoke earlier,</a:t>
            </a:r>
            <a:br>
              <a:rPr lang="en-US" dirty="0"/>
            </a:br>
            <a:r>
              <a:rPr lang="en-US" dirty="0"/>
              <a:t>so people can get help faster.</a:t>
            </a:r>
          </a:p>
          <a:p>
            <a:endParaRPr lang="en-US" dirty="0"/>
          </a:p>
          <a:p>
            <a:r>
              <a:rPr lang="en-US" dirty="0"/>
              <a:t>Here is an example.</a:t>
            </a:r>
            <a:br>
              <a:rPr lang="en-US" dirty="0"/>
            </a:br>
            <a:r>
              <a:rPr lang="en-US" dirty="0"/>
              <a:t>The AI in the car sees danger ahead and shows a warning sign.</a:t>
            </a:r>
          </a:p>
          <a:p>
            <a:endParaRPr lang="en-US" dirty="0"/>
          </a:p>
          <a:p>
            <a:r>
              <a:rPr lang="en-US" dirty="0"/>
              <a:t>Let me ask you a question:</a:t>
            </a:r>
            <a:br>
              <a:rPr lang="en-US" dirty="0"/>
            </a:br>
            <a:r>
              <a:rPr lang="en-US" dirty="0"/>
              <a:t>Would you trust a car that can help you brake before you hit something?</a:t>
            </a:r>
          </a:p>
        </p:txBody>
      </p:sp>
      <p:sp>
        <p:nvSpPr>
          <p:cNvPr id="4" name="Slide Number Placeholder 3">
            <a:extLst>
              <a:ext uri="{FF2B5EF4-FFF2-40B4-BE49-F238E27FC236}">
                <a16:creationId xmlns:a16="http://schemas.microsoft.com/office/drawing/2014/main" id="{53A6DA55-6EA3-018E-4496-5ABD57D453E8}"/>
              </a:ext>
            </a:extLst>
          </p:cNvPr>
          <p:cNvSpPr>
            <a:spLocks noGrp="1"/>
          </p:cNvSpPr>
          <p:nvPr>
            <p:ph type="sldNum" sz="quarter" idx="5"/>
          </p:nvPr>
        </p:nvSpPr>
        <p:spPr/>
        <p:txBody>
          <a:bodyPr/>
          <a:lstStyle/>
          <a:p>
            <a:fld id="{263935A3-0775-104D-910C-12A8983E985E}" type="slidenum">
              <a:rPr lang="en-US" smtClean="0"/>
              <a:t>55</a:t>
            </a:fld>
            <a:endParaRPr lang="en-US"/>
          </a:p>
        </p:txBody>
      </p:sp>
    </p:spTree>
    <p:extLst>
      <p:ext uri="{BB962C8B-B14F-4D97-AF65-F5344CB8AC3E}">
        <p14:creationId xmlns:p14="http://schemas.microsoft.com/office/powerpoint/2010/main" val="3574283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ECFCE-B25D-B731-A786-2DED433BA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D135A-1AA2-DF84-BBF2-82009D371E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93331B-0902-3E7D-7AD9-6ACDCBB32BCD}"/>
              </a:ext>
            </a:extLst>
          </p:cNvPr>
          <p:cNvSpPr>
            <a:spLocks noGrp="1"/>
          </p:cNvSpPr>
          <p:nvPr>
            <p:ph type="body" idx="1"/>
          </p:nvPr>
        </p:nvSpPr>
        <p:spPr/>
        <p:txBody>
          <a:bodyPr/>
          <a:lstStyle/>
          <a:p>
            <a:r>
              <a:rPr lang="en-US" dirty="0"/>
              <a:t>AI can also help protect our planet.</a:t>
            </a:r>
            <a:br>
              <a:rPr lang="en-US" dirty="0"/>
            </a:br>
            <a:r>
              <a:rPr lang="en-US" dirty="0"/>
              <a:t>It can watch forests from the sky to detect wildfires early.</a:t>
            </a:r>
            <a:br>
              <a:rPr lang="en-US" dirty="0"/>
            </a:br>
            <a:r>
              <a:rPr lang="en-US" dirty="0"/>
              <a:t>It can track animals that are endangered so scientists know where they are.</a:t>
            </a:r>
            <a:br>
              <a:rPr lang="en-US" dirty="0"/>
            </a:br>
            <a:r>
              <a:rPr lang="en-US" dirty="0"/>
              <a:t>AI can also predict storms and floods before they happen.</a:t>
            </a:r>
            <a:br>
              <a:rPr lang="en-US" dirty="0"/>
            </a:br>
            <a:r>
              <a:rPr lang="en-US" dirty="0"/>
              <a:t>And drones using AI can help plant trees much faster.</a:t>
            </a:r>
          </a:p>
          <a:p>
            <a:endParaRPr lang="en-US" dirty="0"/>
          </a:p>
          <a:p>
            <a:r>
              <a:rPr lang="en-US" dirty="0"/>
              <a:t>Here is an example:</a:t>
            </a:r>
            <a:br>
              <a:rPr lang="en-US" dirty="0"/>
            </a:br>
            <a:r>
              <a:rPr lang="en-US" dirty="0"/>
              <a:t>A drone flies over a forest and shows a thermal heatmap.</a:t>
            </a:r>
            <a:br>
              <a:rPr lang="en-US" dirty="0"/>
            </a:br>
            <a:r>
              <a:rPr lang="en-US" dirty="0"/>
              <a:t>This can help spot fires or find animals even when they’re hard to see.</a:t>
            </a:r>
          </a:p>
          <a:p>
            <a:endParaRPr lang="en-US" dirty="0"/>
          </a:p>
          <a:p>
            <a:r>
              <a:rPr lang="en-US" dirty="0"/>
              <a:t>Which problem do YOU think AI should fix first — wildfires, pollution, or animals disappearing?</a:t>
            </a:r>
          </a:p>
          <a:p>
            <a:endParaRPr lang="en-US" dirty="0"/>
          </a:p>
        </p:txBody>
      </p:sp>
      <p:sp>
        <p:nvSpPr>
          <p:cNvPr id="4" name="Slide Number Placeholder 3">
            <a:extLst>
              <a:ext uri="{FF2B5EF4-FFF2-40B4-BE49-F238E27FC236}">
                <a16:creationId xmlns:a16="http://schemas.microsoft.com/office/drawing/2014/main" id="{68BB30A9-6190-493A-1D1E-2A0F8DC159A9}"/>
              </a:ext>
            </a:extLst>
          </p:cNvPr>
          <p:cNvSpPr>
            <a:spLocks noGrp="1"/>
          </p:cNvSpPr>
          <p:nvPr>
            <p:ph type="sldNum" sz="quarter" idx="5"/>
          </p:nvPr>
        </p:nvSpPr>
        <p:spPr/>
        <p:txBody>
          <a:bodyPr/>
          <a:lstStyle/>
          <a:p>
            <a:fld id="{263935A3-0775-104D-910C-12A8983E985E}" type="slidenum">
              <a:rPr lang="en-US" smtClean="0"/>
              <a:t>56</a:t>
            </a:fld>
            <a:endParaRPr lang="en-US"/>
          </a:p>
        </p:txBody>
      </p:sp>
    </p:spTree>
    <p:extLst>
      <p:ext uri="{BB962C8B-B14F-4D97-AF65-F5344CB8AC3E}">
        <p14:creationId xmlns:p14="http://schemas.microsoft.com/office/powerpoint/2010/main" val="1144423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FB739-0C64-87CA-9569-DA39876BFB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7FAE01-DA71-6F42-DE88-BA1516506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F593AB-906D-98DD-B54A-F8C3F8E56DA9}"/>
              </a:ext>
            </a:extLst>
          </p:cNvPr>
          <p:cNvSpPr>
            <a:spLocks noGrp="1"/>
          </p:cNvSpPr>
          <p:nvPr>
            <p:ph type="body" idx="1"/>
          </p:nvPr>
        </p:nvSpPr>
        <p:spPr/>
        <p:txBody>
          <a:bodyPr/>
          <a:lstStyle/>
          <a:p>
            <a:r>
              <a:rPr lang="en-US" dirty="0"/>
              <a:t>AI also helps people who need extra support.</a:t>
            </a:r>
            <a:br>
              <a:rPr lang="en-US" dirty="0"/>
            </a:br>
            <a:r>
              <a:rPr lang="en-US" dirty="0"/>
              <a:t>For example, TikTok and YouTube can create captions automatically.</a:t>
            </a:r>
            <a:br>
              <a:rPr lang="en-US" dirty="0"/>
            </a:br>
            <a:r>
              <a:rPr lang="en-US" dirty="0"/>
              <a:t>Phones can turn your voice into text if you can’t type.</a:t>
            </a:r>
            <a:br>
              <a:rPr lang="en-US" dirty="0"/>
            </a:br>
            <a:r>
              <a:rPr lang="en-US" dirty="0"/>
              <a:t>And apps like Lookout and Seeing AI can read text out loud or describe what’s around you.</a:t>
            </a:r>
          </a:p>
          <a:p>
            <a:r>
              <a:rPr lang="en-US" dirty="0"/>
              <a:t>This picture shows speech turning into text — something we use every day.</a:t>
            </a:r>
          </a:p>
          <a:p>
            <a:endParaRPr lang="en-US" dirty="0"/>
          </a:p>
        </p:txBody>
      </p:sp>
      <p:sp>
        <p:nvSpPr>
          <p:cNvPr id="4" name="Slide Number Placeholder 3">
            <a:extLst>
              <a:ext uri="{FF2B5EF4-FFF2-40B4-BE49-F238E27FC236}">
                <a16:creationId xmlns:a16="http://schemas.microsoft.com/office/drawing/2014/main" id="{BFD3907E-196C-D2D2-7E52-30B13C397E3E}"/>
              </a:ext>
            </a:extLst>
          </p:cNvPr>
          <p:cNvSpPr>
            <a:spLocks noGrp="1"/>
          </p:cNvSpPr>
          <p:nvPr>
            <p:ph type="sldNum" sz="quarter" idx="5"/>
          </p:nvPr>
        </p:nvSpPr>
        <p:spPr/>
        <p:txBody>
          <a:bodyPr/>
          <a:lstStyle/>
          <a:p>
            <a:fld id="{263935A3-0775-104D-910C-12A8983E985E}" type="slidenum">
              <a:rPr lang="en-US" smtClean="0"/>
              <a:t>57</a:t>
            </a:fld>
            <a:endParaRPr lang="en-US"/>
          </a:p>
        </p:txBody>
      </p:sp>
    </p:spTree>
    <p:extLst>
      <p:ext uri="{BB962C8B-B14F-4D97-AF65-F5344CB8AC3E}">
        <p14:creationId xmlns:p14="http://schemas.microsoft.com/office/powerpoint/2010/main" val="3206026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213B9-5106-16C5-7F83-CFCDDE573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B1365C-E6F2-26A8-E861-EE99E4B595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34A19-68EF-0A29-F3C1-61DD0E205C54}"/>
              </a:ext>
            </a:extLst>
          </p:cNvPr>
          <p:cNvSpPr>
            <a:spLocks noGrp="1"/>
          </p:cNvSpPr>
          <p:nvPr>
            <p:ph type="body" idx="1"/>
          </p:nvPr>
        </p:nvSpPr>
        <p:spPr/>
        <p:txBody>
          <a:bodyPr/>
          <a:lstStyle/>
          <a:p>
            <a:r>
              <a:rPr lang="en-US" dirty="0"/>
              <a:t>“Now let’s look at how </a:t>
            </a:r>
            <a:r>
              <a:rPr lang="en-US" b="1" dirty="0"/>
              <a:t>AI can help YOU learn</a:t>
            </a:r>
            <a:r>
              <a:rPr lang="en-US" dirty="0"/>
              <a:t>.</a:t>
            </a:r>
          </a:p>
          <a:p>
            <a:endParaRPr lang="en-US" dirty="0"/>
          </a:p>
          <a:p>
            <a:r>
              <a:rPr lang="en-US" dirty="0"/>
              <a:t>AI isn’t just for big science labs — it’s something students everywhere use every day, sometimes without even realizing it!</a:t>
            </a:r>
          </a:p>
          <a:p>
            <a:endParaRPr lang="en-US" dirty="0"/>
          </a:p>
          <a:p>
            <a:r>
              <a:rPr lang="en-US" b="1" dirty="0"/>
              <a:t>⭐ Examples:</a:t>
            </a:r>
          </a:p>
          <a:p>
            <a:r>
              <a:rPr lang="en-US" b="1" dirty="0"/>
              <a:t>• AI tutors like ChatGPT</a:t>
            </a:r>
            <a:br>
              <a:rPr lang="en-US" dirty="0"/>
            </a:br>
            <a:r>
              <a:rPr lang="en-US" dirty="0"/>
              <a:t>These can answer questions, explain homework, and give examples to help you understand faster.</a:t>
            </a:r>
          </a:p>
          <a:p>
            <a:endParaRPr lang="en-US" dirty="0"/>
          </a:p>
          <a:p>
            <a:r>
              <a:rPr lang="en-US" b="1" dirty="0"/>
              <a:t>• AI that reads PDFs out loud</a:t>
            </a:r>
            <a:br>
              <a:rPr lang="en-US" dirty="0"/>
            </a:br>
            <a:r>
              <a:rPr lang="en-US" dirty="0"/>
              <a:t>If a long article is hard to read, AI can speak it for you so you can listen instead.</a:t>
            </a:r>
          </a:p>
          <a:p>
            <a:endParaRPr lang="en-US" dirty="0"/>
          </a:p>
          <a:p>
            <a:r>
              <a:rPr lang="en-US" b="1" dirty="0"/>
              <a:t>• AI that explains problems step-by-step</a:t>
            </a:r>
            <a:br>
              <a:rPr lang="en-US" dirty="0"/>
            </a:br>
            <a:r>
              <a:rPr lang="en-US" dirty="0"/>
              <a:t>Math, science, history — AI can break information into clear steps so it becomes easy to follow.</a:t>
            </a:r>
          </a:p>
          <a:p>
            <a:endParaRPr lang="en-US" dirty="0"/>
          </a:p>
          <a:p>
            <a:r>
              <a:rPr lang="en-US" b="1" dirty="0"/>
              <a:t>• AI translation tools</a:t>
            </a:r>
            <a:br>
              <a:rPr lang="en-US" dirty="0"/>
            </a:br>
            <a:r>
              <a:rPr lang="en-US" dirty="0"/>
              <a:t>These help students who speak different languages understand English better…</a:t>
            </a:r>
            <a:br>
              <a:rPr lang="en-US" dirty="0"/>
            </a:br>
            <a:r>
              <a:rPr lang="en-US" dirty="0"/>
              <a:t>(and help English speakers understand other languages too!)</a:t>
            </a:r>
          </a:p>
          <a:p>
            <a:endParaRPr lang="en-US" dirty="0"/>
          </a:p>
          <a:p>
            <a:r>
              <a:rPr lang="en-US" dirty="0"/>
              <a:t>I actually use AI myself — even I use AI tools to help </a:t>
            </a:r>
            <a:r>
              <a:rPr lang="en-US" b="1" dirty="0"/>
              <a:t>improve my English</a:t>
            </a:r>
            <a:r>
              <a:rPr lang="en-US" dirty="0"/>
              <a:t> and learn new things every day!</a:t>
            </a:r>
          </a:p>
          <a:p>
            <a:endParaRPr lang="en-US" dirty="0"/>
          </a:p>
          <a:p>
            <a:r>
              <a:rPr lang="en-US" dirty="0"/>
              <a:t>AI doesn’t replace teachers. But it </a:t>
            </a:r>
            <a:r>
              <a:rPr lang="en-US" i="1" dirty="0"/>
              <a:t>can</a:t>
            </a:r>
            <a:r>
              <a:rPr lang="en-US" dirty="0"/>
              <a:t> be a helpful learning buddy that makes studying faster, easier, and more fun.”</a:t>
            </a:r>
          </a:p>
          <a:p>
            <a:endParaRPr lang="en-US" dirty="0"/>
          </a:p>
        </p:txBody>
      </p:sp>
      <p:sp>
        <p:nvSpPr>
          <p:cNvPr id="4" name="Slide Number Placeholder 3">
            <a:extLst>
              <a:ext uri="{FF2B5EF4-FFF2-40B4-BE49-F238E27FC236}">
                <a16:creationId xmlns:a16="http://schemas.microsoft.com/office/drawing/2014/main" id="{99918767-28DF-4424-0B64-1271CCF31BA4}"/>
              </a:ext>
            </a:extLst>
          </p:cNvPr>
          <p:cNvSpPr>
            <a:spLocks noGrp="1"/>
          </p:cNvSpPr>
          <p:nvPr>
            <p:ph type="sldNum" sz="quarter" idx="5"/>
          </p:nvPr>
        </p:nvSpPr>
        <p:spPr/>
        <p:txBody>
          <a:bodyPr/>
          <a:lstStyle/>
          <a:p>
            <a:fld id="{263935A3-0775-104D-910C-12A8983E985E}" type="slidenum">
              <a:rPr lang="en-US" smtClean="0"/>
              <a:t>58</a:t>
            </a:fld>
            <a:endParaRPr lang="en-US"/>
          </a:p>
        </p:txBody>
      </p:sp>
    </p:spTree>
    <p:extLst>
      <p:ext uri="{BB962C8B-B14F-4D97-AF65-F5344CB8AC3E}">
        <p14:creationId xmlns:p14="http://schemas.microsoft.com/office/powerpoint/2010/main" val="23579917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54BB4-86B2-07E7-8117-E98DB1D1CB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FB0F5-E16A-2324-4487-C7502218A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8F521-B103-7859-448F-CBC0DBAD4727}"/>
              </a:ext>
            </a:extLst>
          </p:cNvPr>
          <p:cNvSpPr>
            <a:spLocks noGrp="1"/>
          </p:cNvSpPr>
          <p:nvPr>
            <p:ph type="body" idx="1"/>
          </p:nvPr>
        </p:nvSpPr>
        <p:spPr/>
        <p:txBody>
          <a:bodyPr/>
          <a:lstStyle/>
          <a:p>
            <a:r>
              <a:rPr lang="en-US" dirty="0"/>
              <a:t>AI is very smart, but it’s not perfect.</a:t>
            </a:r>
          </a:p>
          <a:p>
            <a:r>
              <a:rPr lang="en-US" dirty="0"/>
              <a:t>AI can still make mistakes or misunderstand things.</a:t>
            </a:r>
          </a:p>
          <a:p>
            <a:br>
              <a:rPr lang="en-US" dirty="0"/>
            </a:br>
            <a:r>
              <a:rPr lang="en-US" dirty="0"/>
              <a:t>Also, AI doesn’t understand feelings or emotions.</a:t>
            </a:r>
          </a:p>
          <a:p>
            <a:br>
              <a:rPr lang="en-US" dirty="0"/>
            </a:br>
            <a:r>
              <a:rPr lang="en-US" dirty="0"/>
              <a:t>So even when AI helps us, humans should always check the result and make the final decision.</a:t>
            </a:r>
          </a:p>
          <a:p>
            <a:br>
              <a:rPr lang="en-US" dirty="0"/>
            </a:br>
            <a:r>
              <a:rPr lang="en-US" dirty="0"/>
              <a:t>AI helps… but </a:t>
            </a:r>
            <a:r>
              <a:rPr lang="en-US" b="1" dirty="0"/>
              <a:t>people</a:t>
            </a:r>
            <a:r>
              <a:rPr lang="en-US" dirty="0"/>
              <a:t> are still in charge.</a:t>
            </a:r>
          </a:p>
        </p:txBody>
      </p:sp>
      <p:sp>
        <p:nvSpPr>
          <p:cNvPr id="4" name="Slide Number Placeholder 3">
            <a:extLst>
              <a:ext uri="{FF2B5EF4-FFF2-40B4-BE49-F238E27FC236}">
                <a16:creationId xmlns:a16="http://schemas.microsoft.com/office/drawing/2014/main" id="{51175ED2-FDB2-A1D2-E3BA-EEE4DF53FF20}"/>
              </a:ext>
            </a:extLst>
          </p:cNvPr>
          <p:cNvSpPr>
            <a:spLocks noGrp="1"/>
          </p:cNvSpPr>
          <p:nvPr>
            <p:ph type="sldNum" sz="quarter" idx="5"/>
          </p:nvPr>
        </p:nvSpPr>
        <p:spPr/>
        <p:txBody>
          <a:bodyPr/>
          <a:lstStyle/>
          <a:p>
            <a:fld id="{263935A3-0775-104D-910C-12A8983E985E}" type="slidenum">
              <a:rPr lang="en-US" smtClean="0"/>
              <a:t>59</a:t>
            </a:fld>
            <a:endParaRPr lang="en-US"/>
          </a:p>
        </p:txBody>
      </p:sp>
    </p:spTree>
    <p:extLst>
      <p:ext uri="{BB962C8B-B14F-4D97-AF65-F5344CB8AC3E}">
        <p14:creationId xmlns:p14="http://schemas.microsoft.com/office/powerpoint/2010/main" val="29260594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7F1EF-14FB-1B34-E899-23C1115E0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CBFF7-EA9C-1654-E48C-8DCEB5FE77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9757D6-7641-88C1-0F6A-E521C055188C}"/>
              </a:ext>
            </a:extLst>
          </p:cNvPr>
          <p:cNvSpPr>
            <a:spLocks noGrp="1"/>
          </p:cNvSpPr>
          <p:nvPr>
            <p:ph type="body" idx="1"/>
          </p:nvPr>
        </p:nvSpPr>
        <p:spPr/>
        <p:txBody>
          <a:bodyPr/>
          <a:lstStyle/>
          <a:p>
            <a:r>
              <a:rPr lang="en-US" dirty="0"/>
              <a:t>One of the coolest things about AI today is that </a:t>
            </a:r>
            <a:r>
              <a:rPr lang="en-US" b="1" dirty="0"/>
              <a:t>kids and teens—just like you—are inventing with it</a:t>
            </a:r>
            <a:r>
              <a:rPr lang="en-US" dirty="0"/>
              <a:t>.</a:t>
            </a:r>
          </a:p>
          <a:p>
            <a:endParaRPr lang="en-US" dirty="0"/>
          </a:p>
          <a:p>
            <a:r>
              <a:rPr lang="en-US" dirty="0"/>
              <a:t>There are teens building:</a:t>
            </a:r>
          </a:p>
          <a:p>
            <a:pPr lvl="1"/>
            <a:r>
              <a:rPr lang="en-US" dirty="0"/>
              <a:t>• AI robots</a:t>
            </a:r>
            <a:br>
              <a:rPr lang="en-US" dirty="0"/>
            </a:br>
            <a:r>
              <a:rPr lang="en-US" dirty="0"/>
              <a:t>• AI apps</a:t>
            </a:r>
            <a:br>
              <a:rPr lang="en-US" dirty="0"/>
            </a:br>
            <a:r>
              <a:rPr lang="en-US" dirty="0"/>
              <a:t>• AI science projects</a:t>
            </a:r>
            <a:br>
              <a:rPr lang="en-US" dirty="0"/>
            </a:br>
            <a:r>
              <a:rPr lang="en-US" dirty="0"/>
              <a:t>• AI solutions for their schools and communities</a:t>
            </a:r>
          </a:p>
          <a:p>
            <a:endParaRPr lang="en-US" dirty="0"/>
          </a:p>
          <a:p>
            <a:r>
              <a:rPr lang="en-US" dirty="0"/>
              <a:t>YOU don’t need to wait to be an adult to start building with AI.</a:t>
            </a:r>
          </a:p>
          <a:p>
            <a:r>
              <a:rPr lang="en-US" dirty="0"/>
              <a:t>All you need is curiosity and a problem you want to solve.</a:t>
            </a:r>
          </a:p>
          <a:p>
            <a:endParaRPr lang="en-US" dirty="0"/>
          </a:p>
          <a:p>
            <a:r>
              <a:rPr lang="en-US" dirty="0"/>
              <a:t>And sometimes… well… teens are building awesome stuff </a:t>
            </a:r>
            <a:r>
              <a:rPr lang="en-US" i="1" dirty="0"/>
              <a:t>but are very busy</a:t>
            </a:r>
            <a:r>
              <a:rPr lang="en-US" dirty="0"/>
              <a:t> doing it!</a:t>
            </a:r>
          </a:p>
          <a:p>
            <a:endParaRPr lang="en-US" dirty="0"/>
          </a:p>
        </p:txBody>
      </p:sp>
      <p:sp>
        <p:nvSpPr>
          <p:cNvPr id="4" name="Slide Number Placeholder 3">
            <a:extLst>
              <a:ext uri="{FF2B5EF4-FFF2-40B4-BE49-F238E27FC236}">
                <a16:creationId xmlns:a16="http://schemas.microsoft.com/office/drawing/2014/main" id="{71DD0B49-140F-4F7A-F5B0-C53E3BE3DDD8}"/>
              </a:ext>
            </a:extLst>
          </p:cNvPr>
          <p:cNvSpPr>
            <a:spLocks noGrp="1"/>
          </p:cNvSpPr>
          <p:nvPr>
            <p:ph type="sldNum" sz="quarter" idx="5"/>
          </p:nvPr>
        </p:nvSpPr>
        <p:spPr/>
        <p:txBody>
          <a:bodyPr/>
          <a:lstStyle/>
          <a:p>
            <a:fld id="{263935A3-0775-104D-910C-12A8983E985E}" type="slidenum">
              <a:rPr lang="en-US" smtClean="0"/>
              <a:t>60</a:t>
            </a:fld>
            <a:endParaRPr lang="en-US"/>
          </a:p>
        </p:txBody>
      </p:sp>
    </p:spTree>
    <p:extLst>
      <p:ext uri="{BB962C8B-B14F-4D97-AF65-F5344CB8AC3E}">
        <p14:creationId xmlns:p14="http://schemas.microsoft.com/office/powerpoint/2010/main" val="1063566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FBF3E-923D-2EF8-9A77-811D468297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E8DF5-A828-5D22-FCDE-964E1CF6B3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BEB45-E885-7AFE-1AAB-46684E8F32C0}"/>
              </a:ext>
            </a:extLst>
          </p:cNvPr>
          <p:cNvSpPr>
            <a:spLocks noGrp="1"/>
          </p:cNvSpPr>
          <p:nvPr>
            <p:ph type="body" idx="1"/>
          </p:nvPr>
        </p:nvSpPr>
        <p:spPr/>
        <p:txBody>
          <a:bodyPr/>
          <a:lstStyle/>
          <a:p>
            <a:r>
              <a:rPr lang="en-US" dirty="0"/>
              <a:t>Now it’s your turn to think big!</a:t>
            </a:r>
            <a:br>
              <a:rPr lang="en-US" dirty="0"/>
            </a:br>
            <a:r>
              <a:rPr lang="en-US" dirty="0"/>
              <a:t>If you had unlimited AI power — and anything was possible — what problem would YOU fix in the world?</a:t>
            </a:r>
          </a:p>
          <a:p>
            <a:endParaRPr lang="en-US" dirty="0"/>
          </a:p>
          <a:p>
            <a:r>
              <a:rPr lang="en-US" dirty="0"/>
              <a:t>You can choose from school life, environment, community, health, or just fun ideas for daily life.</a:t>
            </a:r>
          </a:p>
          <a:p>
            <a:r>
              <a:rPr lang="en-US" dirty="0"/>
              <a:t>Take one minute to think.</a:t>
            </a:r>
            <a:br>
              <a:rPr lang="en-US" dirty="0"/>
            </a:br>
            <a:r>
              <a:rPr lang="en-US" dirty="0"/>
              <a:t>Then we’ll share a few ideas together.”</a:t>
            </a:r>
          </a:p>
          <a:p>
            <a:endParaRPr lang="en-US" dirty="0"/>
          </a:p>
        </p:txBody>
      </p:sp>
      <p:sp>
        <p:nvSpPr>
          <p:cNvPr id="4" name="Slide Number Placeholder 3">
            <a:extLst>
              <a:ext uri="{FF2B5EF4-FFF2-40B4-BE49-F238E27FC236}">
                <a16:creationId xmlns:a16="http://schemas.microsoft.com/office/drawing/2014/main" id="{16EC9CAF-ED68-CD08-3BDD-584DF4523FB1}"/>
              </a:ext>
            </a:extLst>
          </p:cNvPr>
          <p:cNvSpPr>
            <a:spLocks noGrp="1"/>
          </p:cNvSpPr>
          <p:nvPr>
            <p:ph type="sldNum" sz="quarter" idx="5"/>
          </p:nvPr>
        </p:nvSpPr>
        <p:spPr/>
        <p:txBody>
          <a:bodyPr/>
          <a:lstStyle/>
          <a:p>
            <a:fld id="{263935A3-0775-104D-910C-12A8983E985E}" type="slidenum">
              <a:rPr lang="en-US" smtClean="0"/>
              <a:t>61</a:t>
            </a:fld>
            <a:endParaRPr lang="en-US"/>
          </a:p>
        </p:txBody>
      </p:sp>
    </p:spTree>
    <p:extLst>
      <p:ext uri="{BB962C8B-B14F-4D97-AF65-F5344CB8AC3E}">
        <p14:creationId xmlns:p14="http://schemas.microsoft.com/office/powerpoint/2010/main" val="3798385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dirty="0"/>
              <a:t>Okay, let’s start with a quick warm-up.</a:t>
            </a:r>
            <a:br>
              <a:rPr lang="en-US" dirty="0"/>
            </a:br>
            <a:r>
              <a:rPr lang="en-US" dirty="0"/>
              <a:t>I’m going to show you a short poem. After we read it, I want you to guess:</a:t>
            </a:r>
            <a:br>
              <a:rPr lang="en-US" dirty="0"/>
            </a:br>
            <a:r>
              <a:rPr lang="en-US" b="1" dirty="0"/>
              <a:t>Do you think a human wrote it, or AI wrote it?</a:t>
            </a:r>
            <a:br>
              <a:rPr lang="en-US" dirty="0"/>
            </a:br>
            <a:r>
              <a:rPr lang="en-US" dirty="0"/>
              <a:t>Don’t overthink it — just take your best guess.”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AI wrote this because the language is very smooth and general.</a:t>
            </a:r>
            <a:br>
              <a:rPr lang="en-US" dirty="0"/>
            </a:br>
            <a:r>
              <a:rPr lang="en-US" dirty="0"/>
              <a:t>It doesn’t show personal feelings or a unique style — which is typical for AI writing.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 AI </a:t>
            </a:r>
            <a:r>
              <a:rPr lang="en-US" sz="1200" b="0" i="0" kern="1200" dirty="0" err="1">
                <a:solidFill>
                  <a:schemeClr val="tx1"/>
                </a:solidFill>
                <a:effectLst/>
                <a:latin typeface="+mn-lt"/>
                <a:ea typeface="+mn-ea"/>
                <a:cs typeface="+mn-cs"/>
              </a:rPr>
              <a:t>Dector</a:t>
            </a:r>
            <a:r>
              <a:rPr lang="en-US" sz="1200" b="0" i="0" kern="1200" dirty="0">
                <a:solidFill>
                  <a:schemeClr val="tx1"/>
                </a:solidFill>
                <a:effectLst/>
                <a:latin typeface="+mn-lt"/>
                <a:ea typeface="+mn-ea"/>
                <a:cs typeface="+mn-cs"/>
              </a:rPr>
              <a:t> Tool: </a:t>
            </a:r>
            <a:r>
              <a:rPr lang="en-US" sz="1200" b="0" i="0" kern="1200" dirty="0">
                <a:solidFill>
                  <a:schemeClr val="tx1"/>
                </a:solidFill>
                <a:effectLst/>
                <a:latin typeface="+mn-lt"/>
                <a:ea typeface="+mn-ea"/>
                <a:cs typeface="+mn-cs"/>
                <a:hlinkClick r:id="rId3"/>
              </a:rPr>
              <a:t>https://gptzero.me/</a:t>
            </a:r>
            <a:br>
              <a:rPr lang="en-US" dirty="0"/>
            </a:br>
            <a:r>
              <a:rPr lang="en-US" sz="1200" b="0" i="0" kern="1200" dirty="0">
                <a:solidFill>
                  <a:schemeClr val="tx1"/>
                </a:solidFill>
                <a:effectLst/>
                <a:latin typeface="+mn-lt"/>
                <a:ea typeface="+mn-ea"/>
                <a:cs typeface="+mn-cs"/>
              </a:rPr>
              <a:t>Typical Prompt: "Write a short, four-line rhyming poem about fog at night in the woods."</a:t>
            </a:r>
            <a:endParaRPr lang="en-US" dirty="0"/>
          </a:p>
        </p:txBody>
      </p:sp>
      <p:sp>
        <p:nvSpPr>
          <p:cNvPr id="4" name="Slide Number Placeholder 3"/>
          <p:cNvSpPr>
            <a:spLocks noGrp="1"/>
          </p:cNvSpPr>
          <p:nvPr>
            <p:ph type="sldNum" sz="quarter" idx="5"/>
          </p:nvPr>
        </p:nvSpPr>
        <p:spPr/>
        <p:txBody>
          <a:bodyPr/>
          <a:lstStyle/>
          <a:p>
            <a:fld id="{263935A3-0775-104D-910C-12A8983E985E}" type="slidenum">
              <a:rPr lang="en-US" smtClean="0"/>
              <a:t>7</a:t>
            </a:fld>
            <a:endParaRPr lang="en-US"/>
          </a:p>
        </p:txBody>
      </p:sp>
    </p:spTree>
    <p:extLst>
      <p:ext uri="{BB962C8B-B14F-4D97-AF65-F5344CB8AC3E}">
        <p14:creationId xmlns:p14="http://schemas.microsoft.com/office/powerpoint/2010/main" val="38963728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0448-EDAE-0D17-3E6F-A2E3706BA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12F26F-5188-49DF-3630-78C327951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F310F-B9AF-F010-D6EF-B26C11BD98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0A07B3-66B9-2DFE-FE00-CD7F0727666A}"/>
              </a:ext>
            </a:extLst>
          </p:cNvPr>
          <p:cNvSpPr>
            <a:spLocks noGrp="1"/>
          </p:cNvSpPr>
          <p:nvPr>
            <p:ph type="sldNum" sz="quarter" idx="5"/>
          </p:nvPr>
        </p:nvSpPr>
        <p:spPr/>
        <p:txBody>
          <a:bodyPr/>
          <a:lstStyle/>
          <a:p>
            <a:fld id="{263935A3-0775-104D-910C-12A8983E985E}" type="slidenum">
              <a:rPr lang="en-US" smtClean="0"/>
              <a:t>62</a:t>
            </a:fld>
            <a:endParaRPr lang="en-US"/>
          </a:p>
        </p:txBody>
      </p:sp>
    </p:spTree>
    <p:extLst>
      <p:ext uri="{BB962C8B-B14F-4D97-AF65-F5344CB8AC3E}">
        <p14:creationId xmlns:p14="http://schemas.microsoft.com/office/powerpoint/2010/main" val="3345924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EBA24-DCB2-3128-6D34-2BE3E1AD9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08E58-964D-F1BD-88F4-D4F53B65D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BFEEC3-1582-C1E5-F566-95ED9B6DD9D7}"/>
              </a:ext>
            </a:extLst>
          </p:cNvPr>
          <p:cNvSpPr>
            <a:spLocks noGrp="1"/>
          </p:cNvSpPr>
          <p:nvPr>
            <p:ph type="body" idx="1"/>
          </p:nvPr>
        </p:nvSpPr>
        <p:spPr/>
        <p:txBody>
          <a:bodyPr/>
          <a:lstStyle/>
          <a:p>
            <a:r>
              <a:rPr lang="en-US" dirty="0"/>
              <a:t>The assistant was an </a:t>
            </a:r>
            <a:r>
              <a:rPr lang="en-US" b="1" dirty="0"/>
              <a:t>AI</a:t>
            </a:r>
            <a:r>
              <a:rPr lang="en-US" dirty="0"/>
              <a:t>.</a:t>
            </a:r>
          </a:p>
          <a:p>
            <a:endParaRPr lang="en-US" dirty="0"/>
          </a:p>
          <a:p>
            <a:r>
              <a:rPr lang="en-US" dirty="0"/>
              <a:t>It knew the </a:t>
            </a:r>
            <a:r>
              <a:rPr lang="en-US" i="1" dirty="0"/>
              <a:t>context</a:t>
            </a:r>
            <a:r>
              <a:rPr lang="en-US" dirty="0"/>
              <a:t> because AI models remember the earlier parts of the conversation while you’re still chatting. So when the student said ‘there’ in the second question, the AI remembered that ‘there’ referred to </a:t>
            </a:r>
            <a:r>
              <a:rPr lang="en-US" b="1" dirty="0"/>
              <a:t>Helsinki</a:t>
            </a:r>
            <a:r>
              <a:rPr lang="en-US" dirty="0"/>
              <a:t> from the first question.</a:t>
            </a:r>
          </a:p>
          <a:p>
            <a:endParaRPr lang="en-US" dirty="0"/>
          </a:p>
          <a:p>
            <a:r>
              <a:rPr lang="en-US" dirty="0"/>
              <a:t>AI doesn’t ‘understand’ like humans do, but it recognizes patterns and keeps track of the conversation text.”</a:t>
            </a:r>
          </a:p>
        </p:txBody>
      </p:sp>
      <p:sp>
        <p:nvSpPr>
          <p:cNvPr id="4" name="Slide Number Placeholder 3">
            <a:extLst>
              <a:ext uri="{FF2B5EF4-FFF2-40B4-BE49-F238E27FC236}">
                <a16:creationId xmlns:a16="http://schemas.microsoft.com/office/drawing/2014/main" id="{70CF38E2-1D93-A381-16D7-16F37C43CEE4}"/>
              </a:ext>
            </a:extLst>
          </p:cNvPr>
          <p:cNvSpPr>
            <a:spLocks noGrp="1"/>
          </p:cNvSpPr>
          <p:nvPr>
            <p:ph type="sldNum" sz="quarter" idx="5"/>
          </p:nvPr>
        </p:nvSpPr>
        <p:spPr/>
        <p:txBody>
          <a:bodyPr/>
          <a:lstStyle/>
          <a:p>
            <a:fld id="{263935A3-0775-104D-910C-12A8983E985E}" type="slidenum">
              <a:rPr lang="en-US" smtClean="0"/>
              <a:t>8</a:t>
            </a:fld>
            <a:endParaRPr lang="en-US"/>
          </a:p>
        </p:txBody>
      </p:sp>
    </p:spTree>
    <p:extLst>
      <p:ext uri="{BB962C8B-B14F-4D97-AF65-F5344CB8AC3E}">
        <p14:creationId xmlns:p14="http://schemas.microsoft.com/office/powerpoint/2010/main" val="470107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499A2-B358-B926-F5CC-DBE2603D4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E7A81-35DF-3AA1-8505-D0E92B7698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C60A4-09E3-A554-60AB-5EE4D64AE179}"/>
              </a:ext>
            </a:extLst>
          </p:cNvPr>
          <p:cNvSpPr>
            <a:spLocks noGrp="1"/>
          </p:cNvSpPr>
          <p:nvPr>
            <p:ph type="body" idx="1"/>
          </p:nvPr>
        </p:nvSpPr>
        <p:spPr/>
        <p:txBody>
          <a:bodyPr/>
          <a:lstStyle/>
          <a:p>
            <a:r>
              <a:rPr lang="en-US" dirty="0"/>
              <a:t>You might think this is a painting or a very professional photo, but it was actually made by AI.</a:t>
            </a:r>
          </a:p>
          <a:p>
            <a:endParaRPr lang="en-US" dirty="0"/>
          </a:p>
          <a:p>
            <a:r>
              <a:rPr lang="en-US" dirty="0"/>
              <a:t>There are a few clues.</a:t>
            </a:r>
            <a:br>
              <a:rPr lang="en-US" dirty="0"/>
            </a:br>
            <a:r>
              <a:rPr lang="en-US" dirty="0"/>
              <a:t>The flowers are arranged in a way that’s almost too perfect.</a:t>
            </a:r>
            <a:br>
              <a:rPr lang="en-US" dirty="0"/>
            </a:br>
            <a:r>
              <a:rPr lang="en-US" dirty="0"/>
              <a:t>The lighting is very smooth and doesn’t have natural imperfections.</a:t>
            </a:r>
            <a:br>
              <a:rPr lang="en-US" dirty="0"/>
            </a:br>
            <a:r>
              <a:rPr lang="en-US" dirty="0"/>
              <a:t>Some of the textures look a little too clean or slightly plastic.</a:t>
            </a:r>
            <a:br>
              <a:rPr lang="en-US" dirty="0"/>
            </a:br>
            <a:r>
              <a:rPr lang="en-US" dirty="0"/>
              <a:t>And if you look closely, a few details don’t follow real physics.</a:t>
            </a:r>
          </a:p>
          <a:p>
            <a:endParaRPr lang="en-US" dirty="0"/>
          </a:p>
          <a:p>
            <a:r>
              <a:rPr lang="en-US" dirty="0"/>
              <a:t>These small clues tell us this is AI-generated.</a:t>
            </a:r>
          </a:p>
          <a:p>
            <a:endParaRPr lang="en-US" dirty="0"/>
          </a:p>
          <a:p>
            <a:endParaRPr lang="en-US" dirty="0"/>
          </a:p>
        </p:txBody>
      </p:sp>
      <p:sp>
        <p:nvSpPr>
          <p:cNvPr id="4" name="Slide Number Placeholder 3">
            <a:extLst>
              <a:ext uri="{FF2B5EF4-FFF2-40B4-BE49-F238E27FC236}">
                <a16:creationId xmlns:a16="http://schemas.microsoft.com/office/drawing/2014/main" id="{C52F1CA6-63EC-AE67-0CE8-1750A856DAA4}"/>
              </a:ext>
            </a:extLst>
          </p:cNvPr>
          <p:cNvSpPr>
            <a:spLocks noGrp="1"/>
          </p:cNvSpPr>
          <p:nvPr>
            <p:ph type="sldNum" sz="quarter" idx="5"/>
          </p:nvPr>
        </p:nvSpPr>
        <p:spPr/>
        <p:txBody>
          <a:bodyPr/>
          <a:lstStyle/>
          <a:p>
            <a:fld id="{263935A3-0775-104D-910C-12A8983E985E}" type="slidenum">
              <a:rPr lang="en-US" smtClean="0"/>
              <a:t>9</a:t>
            </a:fld>
            <a:endParaRPr lang="en-US"/>
          </a:p>
        </p:txBody>
      </p:sp>
    </p:spTree>
    <p:extLst>
      <p:ext uri="{BB962C8B-B14F-4D97-AF65-F5344CB8AC3E}">
        <p14:creationId xmlns:p14="http://schemas.microsoft.com/office/powerpoint/2010/main" val="3113804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now let’s take a step back and answer a big question — </a:t>
            </a:r>
            <a:r>
              <a:rPr lang="en-US" b="0" i="1" dirty="0"/>
              <a:t>what exactly is Artificial Intelligence?</a:t>
            </a:r>
          </a:p>
          <a:p>
            <a:br>
              <a:rPr lang="en-US" b="0" dirty="0"/>
            </a:br>
            <a:r>
              <a:rPr lang="en-US" b="0" dirty="0"/>
              <a:t>Here’s the simplest way to think about it:”</a:t>
            </a:r>
          </a:p>
          <a:p>
            <a:r>
              <a:rPr lang="en-US" b="0" dirty="0"/>
              <a:t>“AI is when computers can do smart tasks that normally need human thinking.”</a:t>
            </a:r>
          </a:p>
          <a:p>
            <a:r>
              <a:rPr lang="en-US" b="0" dirty="0"/>
              <a:t>“In other words, if a computer can do something that usually requires a brain — noticing a face, understanding language, spotting patterns, or making a good decision — that’s AI!”</a:t>
            </a:r>
          </a:p>
          <a:p>
            <a:br>
              <a:rPr lang="en-US" b="0" dirty="0"/>
            </a:br>
            <a:endParaRPr lang="en-US" b="0" dirty="0"/>
          </a:p>
          <a:p>
            <a:r>
              <a:rPr lang="en-US" b="0" dirty="0"/>
              <a:t>🧠 Examples:</a:t>
            </a:r>
          </a:p>
          <a:p>
            <a:endParaRPr lang="en-US" b="0" dirty="0"/>
          </a:p>
          <a:p>
            <a:r>
              <a:rPr lang="en-US" b="0" dirty="0"/>
              <a:t>😊 Recognize Faces</a:t>
            </a:r>
          </a:p>
          <a:p>
            <a:r>
              <a:rPr lang="en-US" b="0" dirty="0"/>
              <a:t>“Your phone uses AI to recognize your face when you unlock it — that’s AI noticing patterns in your eyes, nose, and face shape.”</a:t>
            </a:r>
          </a:p>
          <a:p>
            <a:endParaRPr lang="en-US" b="0" dirty="0"/>
          </a:p>
          <a:p>
            <a:r>
              <a:rPr lang="en-US" b="0" dirty="0"/>
              <a:t>🎤 Understand Language</a:t>
            </a:r>
          </a:p>
          <a:p>
            <a:r>
              <a:rPr lang="en-US" b="0" dirty="0"/>
              <a:t>“Voice assistants like Siri, Alexa, or Google Assistant understand what you say and talk back.</a:t>
            </a:r>
            <a:br>
              <a:rPr lang="en-US" b="0" dirty="0"/>
            </a:br>
            <a:r>
              <a:rPr lang="en-US" b="0" dirty="0"/>
              <a:t>That’s AI learning how humans speak.”</a:t>
            </a:r>
          </a:p>
          <a:p>
            <a:endParaRPr lang="en-US" b="0" dirty="0"/>
          </a:p>
          <a:p>
            <a:r>
              <a:rPr lang="en-US" b="0" dirty="0"/>
              <a:t>▶️ Make Predictions</a:t>
            </a:r>
          </a:p>
          <a:p>
            <a:r>
              <a:rPr lang="en-US" b="0" dirty="0"/>
              <a:t>“YouTube or Netflix recommending videos?</a:t>
            </a:r>
            <a:br>
              <a:rPr lang="en-US" b="0" dirty="0"/>
            </a:br>
            <a:r>
              <a:rPr lang="en-US" b="0" dirty="0"/>
              <a:t>That’s AI guessing what you might like based on patterns.”</a:t>
            </a:r>
          </a:p>
          <a:p>
            <a:endParaRPr lang="en-US" b="0" dirty="0"/>
          </a:p>
          <a:p>
            <a:r>
              <a:rPr lang="en-US" b="0" dirty="0"/>
              <a:t>🚗 Make Decisions</a:t>
            </a:r>
          </a:p>
          <a:p>
            <a:r>
              <a:rPr lang="en-US" b="0" dirty="0"/>
              <a:t>“Self-driving cars use AI to decide how to steer, when to brake, and how to avoid obstacles.”</a:t>
            </a:r>
          </a:p>
          <a:p>
            <a:br>
              <a:rPr lang="en-US" b="0" dirty="0"/>
            </a:br>
            <a:endParaRPr lang="en-US" b="0" dirty="0"/>
          </a:p>
          <a:p>
            <a:r>
              <a:rPr lang="en-US" b="0" dirty="0"/>
              <a:t>🎥 Optional Cue</a:t>
            </a:r>
          </a:p>
          <a:p>
            <a:r>
              <a:rPr lang="en-US" b="0" dirty="0"/>
              <a:t>“Let’s watch a quick video that explains AI in a fun way.”</a:t>
            </a:r>
          </a:p>
          <a:p>
            <a:endParaRPr lang="en-US" b="0" dirty="0"/>
          </a:p>
        </p:txBody>
      </p:sp>
      <p:sp>
        <p:nvSpPr>
          <p:cNvPr id="4" name="Slide Number Placeholder 3"/>
          <p:cNvSpPr>
            <a:spLocks noGrp="1"/>
          </p:cNvSpPr>
          <p:nvPr>
            <p:ph type="sldNum" sz="quarter" idx="5"/>
          </p:nvPr>
        </p:nvSpPr>
        <p:spPr/>
        <p:txBody>
          <a:bodyPr/>
          <a:lstStyle/>
          <a:p>
            <a:fld id="{263935A3-0775-104D-910C-12A8983E985E}" type="slidenum">
              <a:rPr lang="en-US" smtClean="0"/>
              <a:t>10</a:t>
            </a:fld>
            <a:endParaRPr lang="en-US"/>
          </a:p>
        </p:txBody>
      </p:sp>
    </p:spTree>
    <p:extLst>
      <p:ext uri="{BB962C8B-B14F-4D97-AF65-F5344CB8AC3E}">
        <p14:creationId xmlns:p14="http://schemas.microsoft.com/office/powerpoint/2010/main" val="1024749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 Title Slide 1">
    <p:spTree>
      <p:nvGrpSpPr>
        <p:cNvPr id="1" name=""/>
        <p:cNvGrpSpPr/>
        <p:nvPr/>
      </p:nvGrpSpPr>
      <p:grpSpPr>
        <a:xfrm>
          <a:off x="0" y="0"/>
          <a:ext cx="0" cy="0"/>
          <a:chOff x="0" y="0"/>
          <a:chExt cx="0" cy="0"/>
        </a:xfrm>
      </p:grpSpPr>
      <p:pic>
        <p:nvPicPr>
          <p:cNvPr id="17" name="Picture 16" descr="A picture containing outdoor, blue, day&#10;&#10;Description automatically generated">
            <a:extLst>
              <a:ext uri="{FF2B5EF4-FFF2-40B4-BE49-F238E27FC236}">
                <a16:creationId xmlns:a16="http://schemas.microsoft.com/office/drawing/2014/main" id="{B5DC15E6-CB61-4D40-A225-B9C3196A6A5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EDCE9315-2BDF-4F8B-9615-BB0D44D421E9}"/>
              </a:ext>
            </a:extLst>
          </p:cNvPr>
          <p:cNvPicPr>
            <a:picLocks noChangeAspect="1"/>
          </p:cNvPicPr>
          <p:nvPr userDrawn="1"/>
        </p:nvPicPr>
        <p:blipFill rotWithShape="1">
          <a:blip r:embed="rId3">
            <a:alphaModFix amt="10000"/>
          </a:blip>
          <a:srcRect r="14559"/>
          <a:stretch/>
        </p:blipFill>
        <p:spPr>
          <a:xfrm>
            <a:off x="3901902" y="0"/>
            <a:ext cx="8290098" cy="6858000"/>
          </a:xfrm>
          <a:prstGeom prst="rect">
            <a:avLst/>
          </a:prstGeom>
        </p:spPr>
      </p:pic>
      <p:pic>
        <p:nvPicPr>
          <p:cNvPr id="8" name="Picture 7" descr="A picture containing text, electronics&#10;&#10;Description automatically generated">
            <a:extLst>
              <a:ext uri="{FF2B5EF4-FFF2-40B4-BE49-F238E27FC236}">
                <a16:creationId xmlns:a16="http://schemas.microsoft.com/office/drawing/2014/main" id="{100CAA3E-220D-4BFD-B880-C45CD928A5EB}"/>
              </a:ext>
            </a:extLst>
          </p:cNvPr>
          <p:cNvPicPr>
            <a:picLocks noChangeAspect="1"/>
          </p:cNvPicPr>
          <p:nvPr userDrawn="1"/>
        </p:nvPicPr>
        <p:blipFill rotWithShape="1">
          <a:blip r:embed="rId3">
            <a:alphaModFix amt="10000"/>
          </a:blip>
          <a:srcRect r="14559"/>
          <a:stretch/>
        </p:blipFill>
        <p:spPr>
          <a:xfrm rot="10800000">
            <a:off x="-136698" y="0"/>
            <a:ext cx="8290098" cy="6858000"/>
          </a:xfrm>
          <a:prstGeom prst="rect">
            <a:avLst/>
          </a:prstGeom>
        </p:spPr>
      </p:pic>
      <p:sp>
        <p:nvSpPr>
          <p:cNvPr id="18" name="Text Placeholder 8">
            <a:extLst>
              <a:ext uri="{FF2B5EF4-FFF2-40B4-BE49-F238E27FC236}">
                <a16:creationId xmlns:a16="http://schemas.microsoft.com/office/drawing/2014/main" id="{7B7913F9-58FD-43D6-BAD2-F33C76F98322}"/>
              </a:ext>
            </a:extLst>
          </p:cNvPr>
          <p:cNvSpPr>
            <a:spLocks noGrp="1"/>
          </p:cNvSpPr>
          <p:nvPr>
            <p:ph type="body" sz="quarter" idx="10"/>
          </p:nvPr>
        </p:nvSpPr>
        <p:spPr>
          <a:xfrm>
            <a:off x="3028156" y="4100511"/>
            <a:ext cx="6135687" cy="544749"/>
          </a:xfrm>
          <a:prstGeom prst="rect">
            <a:avLst/>
          </a:prstGeom>
        </p:spPr>
        <p:txBody>
          <a:bodyPr>
            <a:normAutofit/>
          </a:bodyPr>
          <a:lstStyle>
            <a:lvl1pPr marL="0" indent="0" algn="ctr">
              <a:buNone/>
              <a:defRPr sz="2400" b="0" spc="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edit</a:t>
            </a:r>
          </a:p>
        </p:txBody>
      </p:sp>
      <p:sp>
        <p:nvSpPr>
          <p:cNvPr id="19" name="Text Placeholder 8">
            <a:extLst>
              <a:ext uri="{FF2B5EF4-FFF2-40B4-BE49-F238E27FC236}">
                <a16:creationId xmlns:a16="http://schemas.microsoft.com/office/drawing/2014/main" id="{A162440E-1798-4F62-8303-C26B7BE42601}"/>
              </a:ext>
            </a:extLst>
          </p:cNvPr>
          <p:cNvSpPr>
            <a:spLocks noGrp="1"/>
          </p:cNvSpPr>
          <p:nvPr>
            <p:ph type="body" sz="quarter" idx="11"/>
          </p:nvPr>
        </p:nvSpPr>
        <p:spPr>
          <a:xfrm>
            <a:off x="3028156" y="4678492"/>
            <a:ext cx="6135687" cy="1219200"/>
          </a:xfrm>
          <a:prstGeom prst="rect">
            <a:avLst/>
          </a:prstGeom>
        </p:spPr>
        <p:txBody>
          <a:bodyPr>
            <a:normAutofit/>
          </a:bodyPr>
          <a:lstStyle>
            <a:lvl1pPr marL="0" indent="0" algn="ctr">
              <a:buNone/>
              <a:defRPr sz="4000" b="0" spc="-1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edit</a:t>
            </a:r>
          </a:p>
        </p:txBody>
      </p:sp>
      <p:sp>
        <p:nvSpPr>
          <p:cNvPr id="22" name="Footer Placeholder 4">
            <a:extLst>
              <a:ext uri="{FF2B5EF4-FFF2-40B4-BE49-F238E27FC236}">
                <a16:creationId xmlns:a16="http://schemas.microsoft.com/office/drawing/2014/main" id="{3E0C252E-93AA-4233-8CC4-86C16EB66BC4}"/>
              </a:ext>
            </a:extLst>
          </p:cNvPr>
          <p:cNvSpPr txBox="1">
            <a:spLocks/>
          </p:cNvSpPr>
          <p:nvPr userDrawn="1"/>
        </p:nvSpPr>
        <p:spPr>
          <a:xfrm>
            <a:off x="4038600" y="641137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Confidential</a:t>
            </a:r>
          </a:p>
        </p:txBody>
      </p:sp>
      <p:pic>
        <p:nvPicPr>
          <p:cNvPr id="9" name="Picture 8" descr="Logo&#10;&#10;Description automatically generated">
            <a:extLst>
              <a:ext uri="{FF2B5EF4-FFF2-40B4-BE49-F238E27FC236}">
                <a16:creationId xmlns:a16="http://schemas.microsoft.com/office/drawing/2014/main" id="{C70C3C16-9C8F-47F7-A62D-36A6B9B20E13}"/>
              </a:ext>
            </a:extLst>
          </p:cNvPr>
          <p:cNvPicPr>
            <a:picLocks noChangeAspect="1"/>
          </p:cNvPicPr>
          <p:nvPr userDrawn="1"/>
        </p:nvPicPr>
        <p:blipFill>
          <a:blip r:embed="rId4"/>
          <a:stretch>
            <a:fillRect/>
          </a:stretch>
        </p:blipFill>
        <p:spPr>
          <a:xfrm>
            <a:off x="4219365" y="1716486"/>
            <a:ext cx="3934035" cy="2384025"/>
          </a:xfrm>
          <a:prstGeom prst="rect">
            <a:avLst/>
          </a:prstGeom>
        </p:spPr>
      </p:pic>
    </p:spTree>
    <p:extLst>
      <p:ext uri="{BB962C8B-B14F-4D97-AF65-F5344CB8AC3E}">
        <p14:creationId xmlns:p14="http://schemas.microsoft.com/office/powerpoint/2010/main" val="1078564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Slid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6D56A4A-5A30-448C-8E2F-8B8E92AFAD69}"/>
              </a:ext>
            </a:extLst>
          </p:cNvPr>
          <p:cNvSpPr/>
          <p:nvPr userDrawn="1"/>
        </p:nvSpPr>
        <p:spPr>
          <a:xfrm>
            <a:off x="0" y="3135"/>
            <a:ext cx="12192000" cy="1094145"/>
          </a:xfrm>
          <a:prstGeom prst="rect">
            <a:avLst/>
          </a:prstGeom>
          <a:gradFill flip="none" rotWithShape="1">
            <a:gsLst>
              <a:gs pos="0">
                <a:srgbClr val="09144F"/>
              </a:gs>
              <a:gs pos="100000">
                <a:srgbClr val="1946B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3" name="Content Placeholder 2">
            <a:extLst>
              <a:ext uri="{FF2B5EF4-FFF2-40B4-BE49-F238E27FC236}">
                <a16:creationId xmlns:a16="http://schemas.microsoft.com/office/drawing/2014/main" id="{CCBC47A9-5D05-4C48-A384-EF6959D7C083}"/>
              </a:ext>
            </a:extLst>
          </p:cNvPr>
          <p:cNvSpPr>
            <a:spLocks noGrp="1"/>
          </p:cNvSpPr>
          <p:nvPr>
            <p:ph idx="1"/>
          </p:nvPr>
        </p:nvSpPr>
        <p:spPr>
          <a:xfrm>
            <a:off x="279400" y="1313608"/>
            <a:ext cx="11587480" cy="4906218"/>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74DDC5DE-8467-B54C-8CA3-B8E80878C940}"/>
              </a:ext>
            </a:extLst>
          </p:cNvPr>
          <p:cNvSpPr>
            <a:spLocks noGrp="1"/>
          </p:cNvSpPr>
          <p:nvPr>
            <p:ph type="body" sz="quarter" idx="10"/>
          </p:nvPr>
        </p:nvSpPr>
        <p:spPr>
          <a:xfrm>
            <a:off x="279400" y="99302"/>
            <a:ext cx="11587480" cy="716072"/>
          </a:xfrm>
          <a:prstGeom prst="rect">
            <a:avLst/>
          </a:prstGeom>
        </p:spPr>
        <p:txBody>
          <a:bodyPr>
            <a:normAutofit/>
          </a:bodyPr>
          <a:lstStyle>
            <a:lvl1pPr marL="0" indent="0">
              <a:buNone/>
              <a:defRPr sz="3600" b="1" spc="-150">
                <a:solidFill>
                  <a:schemeClr val="bg1"/>
                </a:solidFill>
                <a:latin typeface="Montserrat" panose="00000500000000000000" pitchFamily="2" charset="0"/>
              </a:defRPr>
            </a:lvl1pPr>
          </a:lstStyle>
          <a:p>
            <a:pPr lvl="0"/>
            <a:r>
              <a:rPr lang="en-US" dirty="0"/>
              <a:t>Click to edit</a:t>
            </a:r>
          </a:p>
        </p:txBody>
      </p:sp>
      <p:sp>
        <p:nvSpPr>
          <p:cNvPr id="10" name="Text Placeholder 8">
            <a:extLst>
              <a:ext uri="{FF2B5EF4-FFF2-40B4-BE49-F238E27FC236}">
                <a16:creationId xmlns:a16="http://schemas.microsoft.com/office/drawing/2014/main" id="{71AB2824-81D8-E143-8959-9C0982CF37E2}"/>
              </a:ext>
            </a:extLst>
          </p:cNvPr>
          <p:cNvSpPr>
            <a:spLocks noGrp="1"/>
          </p:cNvSpPr>
          <p:nvPr>
            <p:ph type="body" sz="quarter" idx="13"/>
          </p:nvPr>
        </p:nvSpPr>
        <p:spPr>
          <a:xfrm>
            <a:off x="279400" y="597535"/>
            <a:ext cx="11587480" cy="716072"/>
          </a:xfrm>
          <a:prstGeom prst="rect">
            <a:avLst/>
          </a:prstGeom>
        </p:spPr>
        <p:txBody>
          <a:bodyPr>
            <a:normAutofit/>
          </a:bodyPr>
          <a:lstStyle>
            <a:lvl1pPr marL="0" indent="0">
              <a:buNone/>
              <a:defRPr sz="2800" b="0" spc="-150">
                <a:solidFill>
                  <a:srgbClr val="EC8F2D"/>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edit</a:t>
            </a:r>
          </a:p>
        </p:txBody>
      </p:sp>
      <p:pic>
        <p:nvPicPr>
          <p:cNvPr id="6" name="Picture 5">
            <a:extLst>
              <a:ext uri="{FF2B5EF4-FFF2-40B4-BE49-F238E27FC236}">
                <a16:creationId xmlns:a16="http://schemas.microsoft.com/office/drawing/2014/main" id="{C38BB526-6B24-4D18-B1E9-305BF326B959}"/>
              </a:ext>
            </a:extLst>
          </p:cNvPr>
          <p:cNvPicPr>
            <a:picLocks noChangeAspect="1"/>
          </p:cNvPicPr>
          <p:nvPr userDrawn="1"/>
        </p:nvPicPr>
        <p:blipFill>
          <a:blip r:embed="rId2">
            <a:alphaModFix amt="10000"/>
          </a:blip>
          <a:stretch>
            <a:fillRect/>
          </a:stretch>
        </p:blipFill>
        <p:spPr>
          <a:xfrm>
            <a:off x="0" y="-84793"/>
            <a:ext cx="12192000" cy="1270000"/>
          </a:xfrm>
          <a:prstGeom prst="rect">
            <a:avLst/>
          </a:prstGeom>
        </p:spPr>
      </p:pic>
    </p:spTree>
    <p:extLst>
      <p:ext uri="{BB962C8B-B14F-4D97-AF65-F5344CB8AC3E}">
        <p14:creationId xmlns:p14="http://schemas.microsoft.com/office/powerpoint/2010/main" val="1653146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reak Slide 2">
    <p:spTree>
      <p:nvGrpSpPr>
        <p:cNvPr id="1" name=""/>
        <p:cNvGrpSpPr/>
        <p:nvPr/>
      </p:nvGrpSpPr>
      <p:grpSpPr>
        <a:xfrm>
          <a:off x="0" y="0"/>
          <a:ext cx="0" cy="0"/>
          <a:chOff x="0" y="0"/>
          <a:chExt cx="0" cy="0"/>
        </a:xfrm>
      </p:grpSpPr>
      <p:pic>
        <p:nvPicPr>
          <p:cNvPr id="3" name="Picture 2" descr="A picture containing outdoor, blue, day&#10;&#10;Description automatically generated">
            <a:extLst>
              <a:ext uri="{FF2B5EF4-FFF2-40B4-BE49-F238E27FC236}">
                <a16:creationId xmlns:a16="http://schemas.microsoft.com/office/drawing/2014/main" id="{369E3618-EEA0-42C0-B4C7-BD34C0C9892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Footer Placeholder 4">
            <a:extLst>
              <a:ext uri="{FF2B5EF4-FFF2-40B4-BE49-F238E27FC236}">
                <a16:creationId xmlns:a16="http://schemas.microsoft.com/office/drawing/2014/main" id="{087FCD00-DBB4-FC43-994F-463C27021C54}"/>
              </a:ext>
            </a:extLst>
          </p:cNvPr>
          <p:cNvSpPr txBox="1">
            <a:spLocks/>
          </p:cNvSpPr>
          <p:nvPr userDrawn="1"/>
        </p:nvSpPr>
        <p:spPr>
          <a:xfrm>
            <a:off x="4038600"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Confidential</a:t>
            </a:r>
          </a:p>
        </p:txBody>
      </p:sp>
      <p:sp>
        <p:nvSpPr>
          <p:cNvPr id="8" name="Slide Number Placeholder 5">
            <a:extLst>
              <a:ext uri="{FF2B5EF4-FFF2-40B4-BE49-F238E27FC236}">
                <a16:creationId xmlns:a16="http://schemas.microsoft.com/office/drawing/2014/main" id="{475C0F95-8E3E-7344-8267-56DBC87CA3F6}"/>
              </a:ext>
            </a:extLst>
          </p:cNvPr>
          <p:cNvSpPr txBox="1">
            <a:spLocks/>
          </p:cNvSpPr>
          <p:nvPr userDrawn="1"/>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84E4F1-7F91-CF4D-A038-17D58294E2B0}" type="slidenum">
              <a:rPr lang="en-US" smtClean="0"/>
              <a:pPr/>
              <a:t>‹#›</a:t>
            </a:fld>
            <a:endParaRPr lang="en-US"/>
          </a:p>
        </p:txBody>
      </p:sp>
      <p:sp>
        <p:nvSpPr>
          <p:cNvPr id="17" name="Text Placeholder 8">
            <a:extLst>
              <a:ext uri="{FF2B5EF4-FFF2-40B4-BE49-F238E27FC236}">
                <a16:creationId xmlns:a16="http://schemas.microsoft.com/office/drawing/2014/main" id="{97959E80-B7D9-46E7-90F3-E4117B86ADAC}"/>
              </a:ext>
            </a:extLst>
          </p:cNvPr>
          <p:cNvSpPr>
            <a:spLocks noGrp="1"/>
          </p:cNvSpPr>
          <p:nvPr>
            <p:ph type="body" sz="quarter" idx="12"/>
          </p:nvPr>
        </p:nvSpPr>
        <p:spPr>
          <a:xfrm>
            <a:off x="2908250" y="2530475"/>
            <a:ext cx="6135687" cy="1219200"/>
          </a:xfrm>
          <a:prstGeom prst="rect">
            <a:avLst/>
          </a:prstGeom>
        </p:spPr>
        <p:txBody>
          <a:bodyPr>
            <a:normAutofit/>
          </a:bodyPr>
          <a:lstStyle>
            <a:lvl1pPr marL="0" indent="0" algn="ctr">
              <a:buNone/>
              <a:defRPr sz="5000" b="1" spc="-150">
                <a:solidFill>
                  <a:schemeClr val="bg1"/>
                </a:solidFill>
                <a:latin typeface="Montserrat" panose="00000500000000000000" pitchFamily="2" charset="0"/>
              </a:defRPr>
            </a:lvl1pPr>
          </a:lstStyle>
          <a:p>
            <a:pPr lvl="0"/>
            <a:r>
              <a:rPr lang="en-US" dirty="0"/>
              <a:t>Click to edit</a:t>
            </a:r>
          </a:p>
        </p:txBody>
      </p:sp>
      <p:sp>
        <p:nvSpPr>
          <p:cNvPr id="18" name="Text Placeholder 8">
            <a:extLst>
              <a:ext uri="{FF2B5EF4-FFF2-40B4-BE49-F238E27FC236}">
                <a16:creationId xmlns:a16="http://schemas.microsoft.com/office/drawing/2014/main" id="{FE4A4FC5-2656-49D0-A27C-B951EE411F10}"/>
              </a:ext>
            </a:extLst>
          </p:cNvPr>
          <p:cNvSpPr>
            <a:spLocks noGrp="1"/>
          </p:cNvSpPr>
          <p:nvPr>
            <p:ph type="body" sz="quarter" idx="13"/>
          </p:nvPr>
        </p:nvSpPr>
        <p:spPr>
          <a:xfrm>
            <a:off x="2908250" y="3365362"/>
            <a:ext cx="6135687" cy="1219200"/>
          </a:xfrm>
          <a:prstGeom prst="rect">
            <a:avLst/>
          </a:prstGeom>
        </p:spPr>
        <p:txBody>
          <a:bodyPr>
            <a:normAutofit/>
          </a:bodyPr>
          <a:lstStyle>
            <a:lvl1pPr marL="0" indent="0" algn="ctr">
              <a:buNone/>
              <a:defRPr sz="3000" b="0" spc="-150">
                <a:solidFill>
                  <a:srgbClr val="EC8F2D"/>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edit</a:t>
            </a:r>
          </a:p>
        </p:txBody>
      </p:sp>
      <p:pic>
        <p:nvPicPr>
          <p:cNvPr id="4" name="Picture 3" descr="A picture containing text&#10;&#10;Description automatically generated">
            <a:extLst>
              <a:ext uri="{FF2B5EF4-FFF2-40B4-BE49-F238E27FC236}">
                <a16:creationId xmlns:a16="http://schemas.microsoft.com/office/drawing/2014/main" id="{00F839EA-0022-411C-9930-B9BA3EE19641}"/>
              </a:ext>
            </a:extLst>
          </p:cNvPr>
          <p:cNvPicPr>
            <a:picLocks noChangeAspect="1"/>
          </p:cNvPicPr>
          <p:nvPr userDrawn="1"/>
        </p:nvPicPr>
        <p:blipFill>
          <a:blip r:embed="rId3">
            <a:alphaModFix amt="2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422595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Slide 2">
    <p:spTree>
      <p:nvGrpSpPr>
        <p:cNvPr id="1" name=""/>
        <p:cNvGrpSpPr/>
        <p:nvPr/>
      </p:nvGrpSpPr>
      <p:grpSpPr>
        <a:xfrm>
          <a:off x="0" y="0"/>
          <a:ext cx="0" cy="0"/>
          <a:chOff x="0" y="0"/>
          <a:chExt cx="0" cy="0"/>
        </a:xfrm>
      </p:grpSpPr>
      <p:pic>
        <p:nvPicPr>
          <p:cNvPr id="3" name="Picture 2" descr="A picture containing outdoor, blue, day&#10;&#10;Description automatically generated">
            <a:extLst>
              <a:ext uri="{FF2B5EF4-FFF2-40B4-BE49-F238E27FC236}">
                <a16:creationId xmlns:a16="http://schemas.microsoft.com/office/drawing/2014/main" id="{369E3618-EEA0-42C0-B4C7-BD34C0C9892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Footer Placeholder 4">
            <a:extLst>
              <a:ext uri="{FF2B5EF4-FFF2-40B4-BE49-F238E27FC236}">
                <a16:creationId xmlns:a16="http://schemas.microsoft.com/office/drawing/2014/main" id="{087FCD00-DBB4-FC43-994F-463C27021C54}"/>
              </a:ext>
            </a:extLst>
          </p:cNvPr>
          <p:cNvSpPr txBox="1">
            <a:spLocks/>
          </p:cNvSpPr>
          <p:nvPr userDrawn="1"/>
        </p:nvSpPr>
        <p:spPr>
          <a:xfrm>
            <a:off x="4038600"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Confidential</a:t>
            </a:r>
          </a:p>
        </p:txBody>
      </p:sp>
      <p:sp>
        <p:nvSpPr>
          <p:cNvPr id="8" name="Slide Number Placeholder 5">
            <a:extLst>
              <a:ext uri="{FF2B5EF4-FFF2-40B4-BE49-F238E27FC236}">
                <a16:creationId xmlns:a16="http://schemas.microsoft.com/office/drawing/2014/main" id="{475C0F95-8E3E-7344-8267-56DBC87CA3F6}"/>
              </a:ext>
            </a:extLst>
          </p:cNvPr>
          <p:cNvSpPr txBox="1">
            <a:spLocks/>
          </p:cNvSpPr>
          <p:nvPr userDrawn="1"/>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84E4F1-7F91-CF4D-A038-17D58294E2B0}" type="slidenum">
              <a:rPr lang="en-US" smtClean="0"/>
              <a:pPr/>
              <a:t>‹#›</a:t>
            </a:fld>
            <a:endParaRPr lang="en-US"/>
          </a:p>
        </p:txBody>
      </p:sp>
      <p:sp>
        <p:nvSpPr>
          <p:cNvPr id="17" name="Text Placeholder 8">
            <a:extLst>
              <a:ext uri="{FF2B5EF4-FFF2-40B4-BE49-F238E27FC236}">
                <a16:creationId xmlns:a16="http://schemas.microsoft.com/office/drawing/2014/main" id="{97959E80-B7D9-46E7-90F3-E4117B86ADAC}"/>
              </a:ext>
            </a:extLst>
          </p:cNvPr>
          <p:cNvSpPr>
            <a:spLocks noGrp="1"/>
          </p:cNvSpPr>
          <p:nvPr>
            <p:ph type="body" sz="quarter" idx="12"/>
          </p:nvPr>
        </p:nvSpPr>
        <p:spPr>
          <a:xfrm>
            <a:off x="2908250" y="2530475"/>
            <a:ext cx="6135687" cy="1219200"/>
          </a:xfrm>
          <a:prstGeom prst="rect">
            <a:avLst/>
          </a:prstGeom>
        </p:spPr>
        <p:txBody>
          <a:bodyPr>
            <a:normAutofit/>
          </a:bodyPr>
          <a:lstStyle>
            <a:lvl1pPr marL="0" indent="0" algn="ctr">
              <a:buNone/>
              <a:defRPr sz="5000" b="1" spc="-150">
                <a:solidFill>
                  <a:schemeClr val="bg1"/>
                </a:solidFill>
                <a:latin typeface="Montserrat" panose="00000500000000000000" pitchFamily="2" charset="0"/>
              </a:defRPr>
            </a:lvl1pPr>
          </a:lstStyle>
          <a:p>
            <a:pPr lvl="0"/>
            <a:r>
              <a:rPr lang="en-US" dirty="0"/>
              <a:t>Click to edit</a:t>
            </a:r>
          </a:p>
        </p:txBody>
      </p:sp>
      <p:sp>
        <p:nvSpPr>
          <p:cNvPr id="18" name="Text Placeholder 8">
            <a:extLst>
              <a:ext uri="{FF2B5EF4-FFF2-40B4-BE49-F238E27FC236}">
                <a16:creationId xmlns:a16="http://schemas.microsoft.com/office/drawing/2014/main" id="{FE4A4FC5-2656-49D0-A27C-B951EE411F10}"/>
              </a:ext>
            </a:extLst>
          </p:cNvPr>
          <p:cNvSpPr>
            <a:spLocks noGrp="1"/>
          </p:cNvSpPr>
          <p:nvPr>
            <p:ph type="body" sz="quarter" idx="13"/>
          </p:nvPr>
        </p:nvSpPr>
        <p:spPr>
          <a:xfrm>
            <a:off x="2908250" y="3365362"/>
            <a:ext cx="6135687" cy="1219200"/>
          </a:xfrm>
          <a:prstGeom prst="rect">
            <a:avLst/>
          </a:prstGeom>
        </p:spPr>
        <p:txBody>
          <a:bodyPr>
            <a:normAutofit/>
          </a:bodyPr>
          <a:lstStyle>
            <a:lvl1pPr marL="0" indent="0" algn="ctr">
              <a:buNone/>
              <a:defRPr sz="3000" b="0" spc="-150">
                <a:solidFill>
                  <a:srgbClr val="EC8F2D"/>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edit</a:t>
            </a:r>
          </a:p>
        </p:txBody>
      </p:sp>
      <p:pic>
        <p:nvPicPr>
          <p:cNvPr id="4" name="Picture 3" descr="A picture containing text&#10;&#10;Description automatically generated">
            <a:extLst>
              <a:ext uri="{FF2B5EF4-FFF2-40B4-BE49-F238E27FC236}">
                <a16:creationId xmlns:a16="http://schemas.microsoft.com/office/drawing/2014/main" id="{00F839EA-0022-411C-9930-B9BA3EE19641}"/>
              </a:ext>
            </a:extLst>
          </p:cNvPr>
          <p:cNvPicPr>
            <a:picLocks noChangeAspect="1"/>
          </p:cNvPicPr>
          <p:nvPr userDrawn="1"/>
        </p:nvPicPr>
        <p:blipFill>
          <a:blip r:embed="rId3">
            <a:alphaModFix amt="2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284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reak Slide 2">
    <p:spTree>
      <p:nvGrpSpPr>
        <p:cNvPr id="1" name=""/>
        <p:cNvGrpSpPr/>
        <p:nvPr/>
      </p:nvGrpSpPr>
      <p:grpSpPr>
        <a:xfrm>
          <a:off x="0" y="0"/>
          <a:ext cx="0" cy="0"/>
          <a:chOff x="0" y="0"/>
          <a:chExt cx="0" cy="0"/>
        </a:xfrm>
      </p:grpSpPr>
      <p:pic>
        <p:nvPicPr>
          <p:cNvPr id="3" name="Picture 2" descr="A picture containing outdoor, blue, day&#10;&#10;Description automatically generated">
            <a:extLst>
              <a:ext uri="{FF2B5EF4-FFF2-40B4-BE49-F238E27FC236}">
                <a16:creationId xmlns:a16="http://schemas.microsoft.com/office/drawing/2014/main" id="{369E3618-EEA0-42C0-B4C7-BD34C0C98925}"/>
              </a:ext>
            </a:extLst>
          </p:cNvPr>
          <p:cNvPicPr>
            <a:picLocks noChangeAspect="1"/>
          </p:cNvPicPr>
          <p:nvPr userDrawn="1"/>
        </p:nvPicPr>
        <p:blipFill>
          <a:blip r:embed="rId2"/>
          <a:stretch>
            <a:fillRect/>
          </a:stretch>
        </p:blipFill>
        <p:spPr>
          <a:xfrm>
            <a:off x="0" y="0"/>
            <a:ext cx="5334000" cy="6858000"/>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FF3EC00A-F812-4F69-A811-5D9178A1FCD8}"/>
              </a:ext>
            </a:extLst>
          </p:cNvPr>
          <p:cNvPicPr>
            <a:picLocks noChangeAspect="1"/>
          </p:cNvPicPr>
          <p:nvPr userDrawn="1"/>
        </p:nvPicPr>
        <p:blipFill rotWithShape="1">
          <a:blip r:embed="rId3">
            <a:alphaModFix amt="10000"/>
          </a:blip>
          <a:srcRect t="27384" b="-1"/>
          <a:stretch/>
        </p:blipFill>
        <p:spPr>
          <a:xfrm rot="5400000">
            <a:off x="-3899682" y="-1559169"/>
            <a:ext cx="12192000" cy="4979964"/>
          </a:xfrm>
          <a:prstGeom prst="rect">
            <a:avLst/>
          </a:prstGeom>
        </p:spPr>
      </p:pic>
      <p:sp>
        <p:nvSpPr>
          <p:cNvPr id="7" name="Footer Placeholder 4">
            <a:extLst>
              <a:ext uri="{FF2B5EF4-FFF2-40B4-BE49-F238E27FC236}">
                <a16:creationId xmlns:a16="http://schemas.microsoft.com/office/drawing/2014/main" id="{087FCD00-DBB4-FC43-994F-463C27021C54}"/>
              </a:ext>
            </a:extLst>
          </p:cNvPr>
          <p:cNvSpPr txBox="1">
            <a:spLocks/>
          </p:cNvSpPr>
          <p:nvPr userDrawn="1"/>
        </p:nvSpPr>
        <p:spPr>
          <a:xfrm>
            <a:off x="4038600"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Confidential</a:t>
            </a:r>
          </a:p>
        </p:txBody>
      </p:sp>
      <p:sp>
        <p:nvSpPr>
          <p:cNvPr id="8" name="Slide Number Placeholder 5">
            <a:extLst>
              <a:ext uri="{FF2B5EF4-FFF2-40B4-BE49-F238E27FC236}">
                <a16:creationId xmlns:a16="http://schemas.microsoft.com/office/drawing/2014/main" id="{475C0F95-8E3E-7344-8267-56DBC87CA3F6}"/>
              </a:ext>
            </a:extLst>
          </p:cNvPr>
          <p:cNvSpPr txBox="1">
            <a:spLocks/>
          </p:cNvSpPr>
          <p:nvPr userDrawn="1"/>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84E4F1-7F91-CF4D-A038-17D58294E2B0}" type="slidenum">
              <a:rPr lang="en-US" smtClean="0"/>
              <a:pPr/>
              <a:t>‹#›</a:t>
            </a:fld>
            <a:endParaRPr lang="en-US"/>
          </a:p>
        </p:txBody>
      </p:sp>
      <p:sp>
        <p:nvSpPr>
          <p:cNvPr id="17" name="Text Placeholder 8">
            <a:extLst>
              <a:ext uri="{FF2B5EF4-FFF2-40B4-BE49-F238E27FC236}">
                <a16:creationId xmlns:a16="http://schemas.microsoft.com/office/drawing/2014/main" id="{97959E80-B7D9-46E7-90F3-E4117B86ADAC}"/>
              </a:ext>
            </a:extLst>
          </p:cNvPr>
          <p:cNvSpPr>
            <a:spLocks noGrp="1"/>
          </p:cNvSpPr>
          <p:nvPr>
            <p:ph type="body" sz="quarter" idx="12"/>
          </p:nvPr>
        </p:nvSpPr>
        <p:spPr>
          <a:xfrm>
            <a:off x="290024" y="1222717"/>
            <a:ext cx="4612567" cy="1219200"/>
          </a:xfrm>
          <a:prstGeom prst="rect">
            <a:avLst/>
          </a:prstGeom>
        </p:spPr>
        <p:txBody>
          <a:bodyPr>
            <a:normAutofit/>
          </a:bodyPr>
          <a:lstStyle>
            <a:lvl1pPr marL="0" indent="0" algn="l">
              <a:buNone/>
              <a:defRPr sz="4500" b="1" spc="-150">
                <a:solidFill>
                  <a:schemeClr val="bg1"/>
                </a:solidFill>
                <a:latin typeface="Montserrat" panose="00000500000000000000" pitchFamily="2" charset="0"/>
              </a:defRPr>
            </a:lvl1pPr>
          </a:lstStyle>
          <a:p>
            <a:pPr lvl="0"/>
            <a:r>
              <a:rPr lang="en-US" dirty="0"/>
              <a:t>Click to edit</a:t>
            </a:r>
          </a:p>
        </p:txBody>
      </p:sp>
      <p:sp>
        <p:nvSpPr>
          <p:cNvPr id="18" name="Text Placeholder 8">
            <a:extLst>
              <a:ext uri="{FF2B5EF4-FFF2-40B4-BE49-F238E27FC236}">
                <a16:creationId xmlns:a16="http://schemas.microsoft.com/office/drawing/2014/main" id="{FE4A4FC5-2656-49D0-A27C-B951EE411F10}"/>
              </a:ext>
            </a:extLst>
          </p:cNvPr>
          <p:cNvSpPr>
            <a:spLocks noGrp="1"/>
          </p:cNvSpPr>
          <p:nvPr>
            <p:ph type="body" sz="quarter" idx="13"/>
          </p:nvPr>
        </p:nvSpPr>
        <p:spPr>
          <a:xfrm>
            <a:off x="290024" y="1929823"/>
            <a:ext cx="4612567" cy="1219200"/>
          </a:xfrm>
          <a:prstGeom prst="rect">
            <a:avLst/>
          </a:prstGeom>
        </p:spPr>
        <p:txBody>
          <a:bodyPr>
            <a:normAutofit/>
          </a:bodyPr>
          <a:lstStyle>
            <a:lvl1pPr marL="0" indent="0" algn="l">
              <a:buNone/>
              <a:defRPr sz="3000" b="0" spc="-150">
                <a:solidFill>
                  <a:srgbClr val="EC8F2D"/>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edit</a:t>
            </a:r>
          </a:p>
        </p:txBody>
      </p:sp>
      <p:sp>
        <p:nvSpPr>
          <p:cNvPr id="9" name="Picture Placeholder 8">
            <a:extLst>
              <a:ext uri="{FF2B5EF4-FFF2-40B4-BE49-F238E27FC236}">
                <a16:creationId xmlns:a16="http://schemas.microsoft.com/office/drawing/2014/main" id="{DC055710-BA63-4F0D-9982-DB9AD2444DE2}"/>
              </a:ext>
            </a:extLst>
          </p:cNvPr>
          <p:cNvSpPr>
            <a:spLocks noGrp="1"/>
          </p:cNvSpPr>
          <p:nvPr>
            <p:ph type="pic" sz="quarter" idx="14"/>
          </p:nvPr>
        </p:nvSpPr>
        <p:spPr>
          <a:xfrm>
            <a:off x="5334000" y="0"/>
            <a:ext cx="6858000" cy="6858000"/>
          </a:xfrm>
        </p:spPr>
        <p:txBody>
          <a:bodyPr anchor="t"/>
          <a:lstStyle>
            <a:lvl1pPr marL="0" indent="0" algn="ctr">
              <a:buNone/>
              <a:defRPr sz="2000" b="1"/>
            </a:lvl1pPr>
          </a:lstStyle>
          <a:p>
            <a:pPr lvl="0"/>
            <a:endParaRPr lang="en-US" dirty="0"/>
          </a:p>
          <a:p>
            <a:pPr lvl="0"/>
            <a:endParaRPr lang="en-US" dirty="0"/>
          </a:p>
          <a:p>
            <a:pPr lvl="0"/>
            <a:endParaRPr lang="en-US" dirty="0"/>
          </a:p>
          <a:p>
            <a:pPr lvl="0"/>
            <a:r>
              <a:rPr lang="en-US" dirty="0"/>
              <a:t>Photo Section</a:t>
            </a:r>
          </a:p>
          <a:p>
            <a:pPr lvl="0"/>
            <a:r>
              <a:rPr lang="en-US" dirty="0"/>
              <a:t>(Click to add a photo) </a:t>
            </a:r>
          </a:p>
        </p:txBody>
      </p:sp>
    </p:spTree>
    <p:extLst>
      <p:ext uri="{BB962C8B-B14F-4D97-AF65-F5344CB8AC3E}">
        <p14:creationId xmlns:p14="http://schemas.microsoft.com/office/powerpoint/2010/main" val="631783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Slid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6D56A4A-5A30-448C-8E2F-8B8E92AFAD69}"/>
              </a:ext>
            </a:extLst>
          </p:cNvPr>
          <p:cNvSpPr/>
          <p:nvPr userDrawn="1"/>
        </p:nvSpPr>
        <p:spPr>
          <a:xfrm>
            <a:off x="0" y="3135"/>
            <a:ext cx="12192000" cy="1094145"/>
          </a:xfrm>
          <a:prstGeom prst="rect">
            <a:avLst/>
          </a:prstGeom>
          <a:gradFill flip="none" rotWithShape="1">
            <a:gsLst>
              <a:gs pos="0">
                <a:srgbClr val="09144F"/>
              </a:gs>
              <a:gs pos="100000">
                <a:srgbClr val="1946B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3" name="Content Placeholder 2">
            <a:extLst>
              <a:ext uri="{FF2B5EF4-FFF2-40B4-BE49-F238E27FC236}">
                <a16:creationId xmlns:a16="http://schemas.microsoft.com/office/drawing/2014/main" id="{CCBC47A9-5D05-4C48-A384-EF6959D7C083}"/>
              </a:ext>
            </a:extLst>
          </p:cNvPr>
          <p:cNvSpPr>
            <a:spLocks noGrp="1"/>
          </p:cNvSpPr>
          <p:nvPr>
            <p:ph idx="1"/>
          </p:nvPr>
        </p:nvSpPr>
        <p:spPr>
          <a:xfrm>
            <a:off x="279400" y="1313608"/>
            <a:ext cx="11587480" cy="4906218"/>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74DDC5DE-8467-B54C-8CA3-B8E80878C940}"/>
              </a:ext>
            </a:extLst>
          </p:cNvPr>
          <p:cNvSpPr>
            <a:spLocks noGrp="1"/>
          </p:cNvSpPr>
          <p:nvPr>
            <p:ph type="body" sz="quarter" idx="10"/>
          </p:nvPr>
        </p:nvSpPr>
        <p:spPr>
          <a:xfrm>
            <a:off x="279400" y="99302"/>
            <a:ext cx="11587480" cy="716072"/>
          </a:xfrm>
          <a:prstGeom prst="rect">
            <a:avLst/>
          </a:prstGeom>
        </p:spPr>
        <p:txBody>
          <a:bodyPr>
            <a:normAutofit/>
          </a:bodyPr>
          <a:lstStyle>
            <a:lvl1pPr marL="0" indent="0">
              <a:buNone/>
              <a:defRPr sz="3600" b="1" spc="-150">
                <a:solidFill>
                  <a:schemeClr val="bg1"/>
                </a:solidFill>
                <a:latin typeface="Montserrat" panose="00000500000000000000" pitchFamily="2" charset="0"/>
              </a:defRPr>
            </a:lvl1pPr>
          </a:lstStyle>
          <a:p>
            <a:pPr lvl="0"/>
            <a:r>
              <a:rPr lang="en-US" dirty="0"/>
              <a:t>Click to edit</a:t>
            </a:r>
          </a:p>
        </p:txBody>
      </p:sp>
      <p:sp>
        <p:nvSpPr>
          <p:cNvPr id="10" name="Text Placeholder 8">
            <a:extLst>
              <a:ext uri="{FF2B5EF4-FFF2-40B4-BE49-F238E27FC236}">
                <a16:creationId xmlns:a16="http://schemas.microsoft.com/office/drawing/2014/main" id="{71AB2824-81D8-E143-8959-9C0982CF37E2}"/>
              </a:ext>
            </a:extLst>
          </p:cNvPr>
          <p:cNvSpPr>
            <a:spLocks noGrp="1"/>
          </p:cNvSpPr>
          <p:nvPr>
            <p:ph type="body" sz="quarter" idx="13"/>
          </p:nvPr>
        </p:nvSpPr>
        <p:spPr>
          <a:xfrm>
            <a:off x="279400" y="597535"/>
            <a:ext cx="11587480" cy="716072"/>
          </a:xfrm>
          <a:prstGeom prst="rect">
            <a:avLst/>
          </a:prstGeom>
        </p:spPr>
        <p:txBody>
          <a:bodyPr>
            <a:normAutofit/>
          </a:bodyPr>
          <a:lstStyle>
            <a:lvl1pPr marL="0" indent="0">
              <a:buNone/>
              <a:defRPr sz="2800" b="0" spc="-150">
                <a:solidFill>
                  <a:srgbClr val="EC8F2D"/>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edit</a:t>
            </a:r>
          </a:p>
        </p:txBody>
      </p:sp>
      <p:pic>
        <p:nvPicPr>
          <p:cNvPr id="6" name="Picture 5">
            <a:extLst>
              <a:ext uri="{FF2B5EF4-FFF2-40B4-BE49-F238E27FC236}">
                <a16:creationId xmlns:a16="http://schemas.microsoft.com/office/drawing/2014/main" id="{C38BB526-6B24-4D18-B1E9-305BF326B959}"/>
              </a:ext>
            </a:extLst>
          </p:cNvPr>
          <p:cNvPicPr>
            <a:picLocks noChangeAspect="1"/>
          </p:cNvPicPr>
          <p:nvPr userDrawn="1"/>
        </p:nvPicPr>
        <p:blipFill>
          <a:blip r:embed="rId2">
            <a:alphaModFix amt="10000"/>
          </a:blip>
          <a:stretch>
            <a:fillRect/>
          </a:stretch>
        </p:blipFill>
        <p:spPr>
          <a:xfrm>
            <a:off x="0" y="-84793"/>
            <a:ext cx="12192000" cy="1270000"/>
          </a:xfrm>
          <a:prstGeom prst="rect">
            <a:avLst/>
          </a:prstGeom>
        </p:spPr>
      </p:pic>
    </p:spTree>
    <p:extLst>
      <p:ext uri="{BB962C8B-B14F-4D97-AF65-F5344CB8AC3E}">
        <p14:creationId xmlns:p14="http://schemas.microsoft.com/office/powerpoint/2010/main" val="2253209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6D56A4A-5A30-448C-8E2F-8B8E92AFAD69}"/>
              </a:ext>
            </a:extLst>
          </p:cNvPr>
          <p:cNvSpPr/>
          <p:nvPr userDrawn="1"/>
        </p:nvSpPr>
        <p:spPr>
          <a:xfrm>
            <a:off x="0" y="3135"/>
            <a:ext cx="12192000" cy="1094145"/>
          </a:xfrm>
          <a:prstGeom prst="rect">
            <a:avLst/>
          </a:prstGeom>
          <a:gradFill flip="none" rotWithShape="1">
            <a:gsLst>
              <a:gs pos="0">
                <a:srgbClr val="09144F"/>
              </a:gs>
              <a:gs pos="100000">
                <a:srgbClr val="1946B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3" name="Content Placeholder 2">
            <a:extLst>
              <a:ext uri="{FF2B5EF4-FFF2-40B4-BE49-F238E27FC236}">
                <a16:creationId xmlns:a16="http://schemas.microsoft.com/office/drawing/2014/main" id="{CCBC47A9-5D05-4C48-A384-EF6959D7C083}"/>
              </a:ext>
            </a:extLst>
          </p:cNvPr>
          <p:cNvSpPr>
            <a:spLocks noGrp="1"/>
          </p:cNvSpPr>
          <p:nvPr>
            <p:ph idx="1"/>
          </p:nvPr>
        </p:nvSpPr>
        <p:spPr>
          <a:xfrm>
            <a:off x="279400" y="1313608"/>
            <a:ext cx="11587480" cy="4906218"/>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74DDC5DE-8467-B54C-8CA3-B8E80878C940}"/>
              </a:ext>
            </a:extLst>
          </p:cNvPr>
          <p:cNvSpPr>
            <a:spLocks noGrp="1"/>
          </p:cNvSpPr>
          <p:nvPr>
            <p:ph type="body" sz="quarter" idx="10"/>
          </p:nvPr>
        </p:nvSpPr>
        <p:spPr>
          <a:xfrm>
            <a:off x="279400" y="99302"/>
            <a:ext cx="11587480" cy="716072"/>
          </a:xfrm>
          <a:prstGeom prst="rect">
            <a:avLst/>
          </a:prstGeom>
        </p:spPr>
        <p:txBody>
          <a:bodyPr>
            <a:normAutofit/>
          </a:bodyPr>
          <a:lstStyle>
            <a:lvl1pPr marL="0" indent="0">
              <a:buNone/>
              <a:defRPr sz="3600" b="1" spc="-150">
                <a:solidFill>
                  <a:schemeClr val="bg1"/>
                </a:solidFill>
                <a:latin typeface="Montserrat" panose="00000500000000000000" pitchFamily="2" charset="0"/>
              </a:defRPr>
            </a:lvl1pPr>
          </a:lstStyle>
          <a:p>
            <a:pPr lvl="0"/>
            <a:r>
              <a:rPr lang="en-US" dirty="0"/>
              <a:t>Click to edit</a:t>
            </a:r>
          </a:p>
        </p:txBody>
      </p:sp>
      <p:sp>
        <p:nvSpPr>
          <p:cNvPr id="10" name="Text Placeholder 8">
            <a:extLst>
              <a:ext uri="{FF2B5EF4-FFF2-40B4-BE49-F238E27FC236}">
                <a16:creationId xmlns:a16="http://schemas.microsoft.com/office/drawing/2014/main" id="{71AB2824-81D8-E143-8959-9C0982CF37E2}"/>
              </a:ext>
            </a:extLst>
          </p:cNvPr>
          <p:cNvSpPr>
            <a:spLocks noGrp="1"/>
          </p:cNvSpPr>
          <p:nvPr>
            <p:ph type="body" sz="quarter" idx="13"/>
          </p:nvPr>
        </p:nvSpPr>
        <p:spPr>
          <a:xfrm>
            <a:off x="279400" y="597535"/>
            <a:ext cx="11587480" cy="716072"/>
          </a:xfrm>
          <a:prstGeom prst="rect">
            <a:avLst/>
          </a:prstGeom>
        </p:spPr>
        <p:txBody>
          <a:bodyPr>
            <a:normAutofit/>
          </a:bodyPr>
          <a:lstStyle>
            <a:lvl1pPr marL="0" indent="0">
              <a:buNone/>
              <a:defRPr sz="2800" b="0" spc="-150">
                <a:solidFill>
                  <a:srgbClr val="EC8F2D"/>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edit</a:t>
            </a:r>
          </a:p>
        </p:txBody>
      </p:sp>
      <p:pic>
        <p:nvPicPr>
          <p:cNvPr id="6" name="Picture 5">
            <a:extLst>
              <a:ext uri="{FF2B5EF4-FFF2-40B4-BE49-F238E27FC236}">
                <a16:creationId xmlns:a16="http://schemas.microsoft.com/office/drawing/2014/main" id="{C38BB526-6B24-4D18-B1E9-305BF326B959}"/>
              </a:ext>
            </a:extLst>
          </p:cNvPr>
          <p:cNvPicPr>
            <a:picLocks noChangeAspect="1"/>
          </p:cNvPicPr>
          <p:nvPr userDrawn="1"/>
        </p:nvPicPr>
        <p:blipFill>
          <a:blip r:embed="rId2">
            <a:alphaModFix amt="10000"/>
          </a:blip>
          <a:stretch>
            <a:fillRect/>
          </a:stretch>
        </p:blipFill>
        <p:spPr>
          <a:xfrm>
            <a:off x="0" y="-84793"/>
            <a:ext cx="12192000" cy="1270000"/>
          </a:xfrm>
          <a:prstGeom prst="rect">
            <a:avLst/>
          </a:prstGeom>
        </p:spPr>
      </p:pic>
    </p:spTree>
    <p:extLst>
      <p:ext uri="{BB962C8B-B14F-4D97-AF65-F5344CB8AC3E}">
        <p14:creationId xmlns:p14="http://schemas.microsoft.com/office/powerpoint/2010/main" val="651553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Title Placeholder 25">
            <a:extLst>
              <a:ext uri="{FF2B5EF4-FFF2-40B4-BE49-F238E27FC236}">
                <a16:creationId xmlns:a16="http://schemas.microsoft.com/office/drawing/2014/main" id="{402C9B98-CAB2-6448-B011-35B011AEF478}"/>
              </a:ext>
            </a:extLst>
          </p:cNvPr>
          <p:cNvSpPr>
            <a:spLocks noGrp="1"/>
          </p:cNvSpPr>
          <p:nvPr>
            <p:ph type="title"/>
          </p:nvPr>
        </p:nvSpPr>
        <p:spPr>
          <a:xfrm>
            <a:off x="838200" y="2145824"/>
            <a:ext cx="10515600" cy="1325563"/>
          </a:xfrm>
          <a:prstGeom prst="rect">
            <a:avLst/>
          </a:prstGeom>
        </p:spPr>
        <p:txBody>
          <a:bodyPr vert="horz" lIns="91440" tIns="45720" rIns="91440" bIns="45720" rtlCol="0" anchor="ctr">
            <a:noAutofit/>
          </a:bodyPr>
          <a:lstStyle/>
          <a:p>
            <a:r>
              <a:rPr lang="en-US" dirty="0"/>
              <a:t>Click to edit</a:t>
            </a:r>
          </a:p>
        </p:txBody>
      </p:sp>
      <p:sp>
        <p:nvSpPr>
          <p:cNvPr id="5" name="Footer Placeholder 4">
            <a:extLst>
              <a:ext uri="{FF2B5EF4-FFF2-40B4-BE49-F238E27FC236}">
                <a16:creationId xmlns:a16="http://schemas.microsoft.com/office/drawing/2014/main" id="{AA34E96D-2EAB-2042-8D3A-B40473F17047}"/>
              </a:ext>
            </a:extLst>
          </p:cNvPr>
          <p:cNvSpPr txBox="1">
            <a:spLocks/>
          </p:cNvSpPr>
          <p:nvPr userDrawn="1"/>
        </p:nvSpPr>
        <p:spPr>
          <a:xfrm>
            <a:off x="4038600"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Confidential</a:t>
            </a:r>
          </a:p>
        </p:txBody>
      </p:sp>
      <p:sp>
        <p:nvSpPr>
          <p:cNvPr id="6" name="Slide Number Placeholder 5">
            <a:extLst>
              <a:ext uri="{FF2B5EF4-FFF2-40B4-BE49-F238E27FC236}">
                <a16:creationId xmlns:a16="http://schemas.microsoft.com/office/drawing/2014/main" id="{A1F5FE45-813B-3B47-9DB4-B87D87299B7F}"/>
              </a:ext>
            </a:extLst>
          </p:cNvPr>
          <p:cNvSpPr txBox="1">
            <a:spLocks/>
          </p:cNvSpPr>
          <p:nvPr userDrawn="1"/>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84E4F1-7F91-CF4D-A038-17D58294E2B0}" type="slidenum">
              <a:rPr lang="en-US" smtClean="0"/>
              <a:pPr/>
              <a:t>‹#›</a:t>
            </a:fld>
            <a:endParaRPr lang="en-US"/>
          </a:p>
        </p:txBody>
      </p:sp>
    </p:spTree>
    <p:extLst>
      <p:ext uri="{BB962C8B-B14F-4D97-AF65-F5344CB8AC3E}">
        <p14:creationId xmlns:p14="http://schemas.microsoft.com/office/powerpoint/2010/main" val="3320533817"/>
      </p:ext>
    </p:extLst>
  </p:cSld>
  <p:clrMap bg1="lt1" tx1="dk1" bg2="lt2" tx2="dk2" accent1="accent1" accent2="accent2" accent3="accent3" accent4="accent4" accent5="accent5" accent6="accent6" hlink="hlink" folHlink="folHlink"/>
  <p:sldLayoutIdLst>
    <p:sldLayoutId id="2147483665" r:id="rId1"/>
    <p:sldLayoutId id="2147483668" r:id="rId2"/>
    <p:sldLayoutId id="2147483669" r:id="rId3"/>
  </p:sldLayoutIdLst>
  <p:hf sldNum="0" hdr="0" ftr="0" dt="0"/>
  <p:txStyles>
    <p:titleStyle>
      <a:lvl1pPr algn="l" defTabSz="914400" rtl="0" eaLnBrk="1" latinLnBrk="0" hangingPunct="1">
        <a:lnSpc>
          <a:spcPct val="90000"/>
        </a:lnSpc>
        <a:spcBef>
          <a:spcPct val="0"/>
        </a:spcBef>
        <a:buNone/>
        <a:defRPr sz="6600" b="1" i="0" kern="1200" spc="-3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5400" kern="1200" spc="-15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B0B3ED-DABC-0742-BAD8-7C669D308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68FBD5-E16B-3E4F-97CD-28429078E7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056B6A4-B93A-3C4A-BBA9-68A36ED238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7677443-5337-A64E-B375-AD776C29EB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a:extLst>
              <a:ext uri="{FF2B5EF4-FFF2-40B4-BE49-F238E27FC236}">
                <a16:creationId xmlns:a16="http://schemas.microsoft.com/office/drawing/2014/main" id="{149F7C14-828B-B148-8461-28F1A7F97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66E03F-8817-8248-929D-2EE2DD11D6A2}" type="slidenum">
              <a:rPr lang="en-US" smtClean="0"/>
              <a:t>‹#›</a:t>
            </a:fld>
            <a:endParaRPr lang="en-US"/>
          </a:p>
        </p:txBody>
      </p:sp>
    </p:spTree>
    <p:extLst>
      <p:ext uri="{BB962C8B-B14F-4D97-AF65-F5344CB8AC3E}">
        <p14:creationId xmlns:p14="http://schemas.microsoft.com/office/powerpoint/2010/main" val="418688406"/>
      </p:ext>
    </p:extLst>
  </p:cSld>
  <p:clrMap bg1="lt1" tx1="dk1" bg2="lt2" tx2="dk2" accent1="accent1" accent2="accent2" accent3="accent3" accent4="accent4" accent5="accent5" accent6="accent6" hlink="hlink" folHlink="folHlink"/>
  <p:sldLayoutIdLst>
    <p:sldLayoutId id="2147483655" r:id="rId1"/>
    <p:sldLayoutId id="2147483666" r:id="rId2"/>
    <p:sldLayoutId id="2147483667" r:id="rId3"/>
  </p:sldLayoutIdLst>
  <p:hf sldNum="0" hdr="0" ftr="0" dt="0"/>
  <p:txStyles>
    <p:titleStyle>
      <a:lvl1pPr algn="l" defTabSz="914400" rtl="0" eaLnBrk="1" latinLnBrk="0" hangingPunct="1">
        <a:lnSpc>
          <a:spcPct val="90000"/>
        </a:lnSpc>
        <a:spcBef>
          <a:spcPct val="0"/>
        </a:spcBef>
        <a:buNone/>
        <a:defRPr sz="4400" b="1" kern="1200" spc="-150">
          <a:solidFill>
            <a:schemeClr val="tx1"/>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479B17-E235-E747-A164-751B94F519DA}"/>
              </a:ext>
            </a:extLst>
          </p:cNvPr>
          <p:cNvSpPr>
            <a:spLocks noGrp="1"/>
          </p:cNvSpPr>
          <p:nvPr>
            <p:ph type="title"/>
          </p:nvPr>
        </p:nvSpPr>
        <p:spPr>
          <a:xfrm>
            <a:off x="309880" y="321547"/>
            <a:ext cx="10515600" cy="66278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70FF05E-C899-2744-BF5F-BD48D2577D37}"/>
              </a:ext>
            </a:extLst>
          </p:cNvPr>
          <p:cNvSpPr>
            <a:spLocks noGrp="1"/>
          </p:cNvSpPr>
          <p:nvPr>
            <p:ph type="body" idx="1"/>
          </p:nvPr>
        </p:nvSpPr>
        <p:spPr>
          <a:xfrm>
            <a:off x="309880" y="1343819"/>
            <a:ext cx="11556218" cy="4797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BA3D85E8-2E6A-C543-9CA5-2280F3AD55F4}"/>
              </a:ext>
            </a:extLst>
          </p:cNvPr>
          <p:cNvSpPr txBox="1">
            <a:spLocks/>
          </p:cNvSpPr>
          <p:nvPr userDrawn="1"/>
        </p:nvSpPr>
        <p:spPr>
          <a:xfrm>
            <a:off x="4038600"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65000"/>
                  </a:schemeClr>
                </a:solidFill>
              </a:rPr>
              <a:t>Confidential</a:t>
            </a:r>
          </a:p>
        </p:txBody>
      </p:sp>
      <p:sp>
        <p:nvSpPr>
          <p:cNvPr id="8" name="Slide Number Placeholder 5">
            <a:extLst>
              <a:ext uri="{FF2B5EF4-FFF2-40B4-BE49-F238E27FC236}">
                <a16:creationId xmlns:a16="http://schemas.microsoft.com/office/drawing/2014/main" id="{DCA7CF5F-6DBF-C043-9D6E-535CC6345BF5}"/>
              </a:ext>
            </a:extLst>
          </p:cNvPr>
          <p:cNvSpPr txBox="1">
            <a:spLocks/>
          </p:cNvSpPr>
          <p:nvPr userDrawn="1"/>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84E4F1-7F91-CF4D-A038-17D58294E2B0}" type="slidenum">
              <a:rPr lang="en-US" smtClean="0"/>
              <a:pPr/>
              <a:t>‹#›</a:t>
            </a:fld>
            <a:endParaRPr lang="en-US"/>
          </a:p>
        </p:txBody>
      </p:sp>
      <p:pic>
        <p:nvPicPr>
          <p:cNvPr id="6" name="Picture 5" descr="A picture containing icon&#10;&#10;Description automatically generated">
            <a:extLst>
              <a:ext uri="{FF2B5EF4-FFF2-40B4-BE49-F238E27FC236}">
                <a16:creationId xmlns:a16="http://schemas.microsoft.com/office/drawing/2014/main" id="{8A52C153-CFFC-44E5-A3D8-F92D0FA6CD2A}"/>
              </a:ext>
            </a:extLst>
          </p:cNvPr>
          <p:cNvPicPr>
            <a:picLocks noChangeAspect="1"/>
          </p:cNvPicPr>
          <p:nvPr userDrawn="1"/>
        </p:nvPicPr>
        <p:blipFill rotWithShape="1">
          <a:blip r:embed="rId3"/>
          <a:srcRect r="65887"/>
          <a:stretch/>
        </p:blipFill>
        <p:spPr>
          <a:xfrm>
            <a:off x="144780" y="6141720"/>
            <a:ext cx="1221740" cy="716280"/>
          </a:xfrm>
          <a:prstGeom prst="rect">
            <a:avLst/>
          </a:prstGeom>
        </p:spPr>
      </p:pic>
      <p:sp>
        <p:nvSpPr>
          <p:cNvPr id="10" name="Slide Number Placeholder 5">
            <a:extLst>
              <a:ext uri="{FF2B5EF4-FFF2-40B4-BE49-F238E27FC236}">
                <a16:creationId xmlns:a16="http://schemas.microsoft.com/office/drawing/2014/main" id="{FEE37705-C2E3-4BAD-ABEE-7B7AB853D826}"/>
              </a:ext>
            </a:extLst>
          </p:cNvPr>
          <p:cNvSpPr txBox="1">
            <a:spLocks/>
          </p:cNvSpPr>
          <p:nvPr userDrawn="1"/>
        </p:nvSpPr>
        <p:spPr>
          <a:xfrm>
            <a:off x="10944078" y="6141721"/>
            <a:ext cx="92202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84E4F1-7F91-CF4D-A038-17D58294E2B0}" type="slidenum">
              <a:rPr lang="en-US" smtClean="0">
                <a:solidFill>
                  <a:schemeClr val="bg1">
                    <a:lumMod val="65000"/>
                  </a:schemeClr>
                </a:solidFill>
              </a:rPr>
              <a:pPr/>
              <a:t>‹#›</a:t>
            </a:fld>
            <a:endParaRPr lang="en-US" dirty="0">
              <a:solidFill>
                <a:schemeClr val="bg1">
                  <a:lumMod val="65000"/>
                </a:schemeClr>
              </a:solidFill>
            </a:endParaRPr>
          </a:p>
        </p:txBody>
      </p:sp>
    </p:spTree>
    <p:extLst>
      <p:ext uri="{BB962C8B-B14F-4D97-AF65-F5344CB8AC3E}">
        <p14:creationId xmlns:p14="http://schemas.microsoft.com/office/powerpoint/2010/main" val="2588769753"/>
      </p:ext>
    </p:extLst>
  </p:cSld>
  <p:clrMap bg1="lt1" tx1="dk1" bg2="lt2" tx2="dk2" accent1="accent1" accent2="accent2" accent3="accent3" accent4="accent4" accent5="accent5" accent6="accent6" hlink="hlink" folHlink="folHlink"/>
  <p:sldLayoutIdLst>
    <p:sldLayoutId id="2147483654" r:id="rId1"/>
  </p:sldLayoutIdLst>
  <p:hf sldNum="0" hdr="0" ftr="0" dt="0"/>
  <p:txStyles>
    <p:titleStyle>
      <a:lvl1pPr algn="l" defTabSz="914400" rtl="0" eaLnBrk="1" latinLnBrk="0" hangingPunct="1">
        <a:lnSpc>
          <a:spcPct val="90000"/>
        </a:lnSpc>
        <a:spcBef>
          <a:spcPct val="0"/>
        </a:spcBef>
        <a:buNone/>
        <a:defRPr sz="3600" b="1" kern="1200" spc="-150">
          <a:solidFill>
            <a:srgbClr val="002D6A"/>
          </a:solidFill>
          <a:latin typeface="Montserrat"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www.youtube.com/shorts/SMC2lylFXeQ"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DaxGIuO-_C0"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huggingface.co/spaces/shubhamthakur-2504/ImageClassifica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tensorspace.org/html/playground/resnet50.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https://www.youtube.com/embed/Yy6fByUmPuE?start=37&amp;feature=oembed" TargetMode="External"/><Relationship Id="rId1" Type="http://schemas.openxmlformats.org/officeDocument/2006/relationships/video" Target="https://www.youtube.com/embed/iUsno0XO0kk?feature=oembed" TargetMode="Externa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www.deepl.com/translator"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whichfaceisreal.com/"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hyperlink" Target="https://www.youtube.com/watch?v=INPnKNfmDHs" TargetMode="External"/><Relationship Id="rId3" Type="http://schemas.openxmlformats.org/officeDocument/2006/relationships/image" Target="../media/image33.png"/><Relationship Id="rId7" Type="http://schemas.openxmlformats.org/officeDocument/2006/relationships/hyperlink" Target="https://www.youtube.com/shorts/rBHFDWUnvjQ"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hyperlink" Target="https://www.youtube.com/shorts/P4E515bd2QM" TargetMode="External"/><Relationship Id="rId5" Type="http://schemas.openxmlformats.org/officeDocument/2006/relationships/hyperlink" Target="https://www.youtube.com/shorts/4mnYdOxhjjY" TargetMode="Externa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s://www.youtube.com/shorts/qz1VYZKw7ac" TargetMode="External"/><Relationship Id="rId5" Type="http://schemas.openxmlformats.org/officeDocument/2006/relationships/hyperlink" Target="https://www.youtube.com/shorts/fXOewbfAAe8" TargetMode="Externa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video" Target="https://www.youtube.com/embed/44yHqRCvehA?feature=oembed" TargetMode="External"/><Relationship Id="rId5" Type="http://schemas.openxmlformats.org/officeDocument/2006/relationships/image" Target="../media/image41.jpe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E97C83-CCEF-445A-9429-A38077434E98}"/>
              </a:ext>
            </a:extLst>
          </p:cNvPr>
          <p:cNvSpPr>
            <a:spLocks noGrp="1"/>
          </p:cNvSpPr>
          <p:nvPr>
            <p:ph type="body" sz="quarter" idx="10"/>
          </p:nvPr>
        </p:nvSpPr>
        <p:spPr/>
        <p:txBody>
          <a:bodyPr/>
          <a:lstStyle/>
          <a:p>
            <a:r>
              <a:rPr lang="en-US" dirty="0"/>
              <a:t>AI Workshop Nov 2025</a:t>
            </a:r>
          </a:p>
        </p:txBody>
      </p:sp>
      <p:sp>
        <p:nvSpPr>
          <p:cNvPr id="3" name="Text Placeholder 2">
            <a:extLst>
              <a:ext uri="{FF2B5EF4-FFF2-40B4-BE49-F238E27FC236}">
                <a16:creationId xmlns:a16="http://schemas.microsoft.com/office/drawing/2014/main" id="{0CD538A9-5992-4F52-8D10-498BEED430FB}"/>
              </a:ext>
            </a:extLst>
          </p:cNvPr>
          <p:cNvSpPr>
            <a:spLocks noGrp="1"/>
          </p:cNvSpPr>
          <p:nvPr>
            <p:ph type="body" sz="quarter" idx="11"/>
          </p:nvPr>
        </p:nvSpPr>
        <p:spPr/>
        <p:txBody>
          <a:bodyPr>
            <a:normAutofit/>
          </a:bodyPr>
          <a:lstStyle/>
          <a:p>
            <a:r>
              <a:rPr lang="en-US" dirty="0"/>
              <a:t>Discover AI Around You</a:t>
            </a:r>
          </a:p>
          <a:p>
            <a:endParaRPr lang="en-US" dirty="0"/>
          </a:p>
        </p:txBody>
      </p:sp>
    </p:spTree>
    <p:extLst>
      <p:ext uri="{BB962C8B-B14F-4D97-AF65-F5344CB8AC3E}">
        <p14:creationId xmlns:p14="http://schemas.microsoft.com/office/powerpoint/2010/main" val="325492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15FF49-783D-7565-DE4B-0E2AA271AD20}"/>
              </a:ext>
            </a:extLst>
          </p:cNvPr>
          <p:cNvSpPr>
            <a:spLocks noGrp="1"/>
          </p:cNvSpPr>
          <p:nvPr>
            <p:ph type="body" sz="quarter" idx="10"/>
          </p:nvPr>
        </p:nvSpPr>
        <p:spPr/>
        <p:txBody>
          <a:bodyPr/>
          <a:lstStyle/>
          <a:p>
            <a:r>
              <a:rPr lang="en-US" dirty="0"/>
              <a:t>What is Artificial Intelligence?</a:t>
            </a:r>
          </a:p>
        </p:txBody>
      </p:sp>
      <p:pic>
        <p:nvPicPr>
          <p:cNvPr id="5" name="Picture 4">
            <a:extLst>
              <a:ext uri="{FF2B5EF4-FFF2-40B4-BE49-F238E27FC236}">
                <a16:creationId xmlns:a16="http://schemas.microsoft.com/office/drawing/2014/main" id="{A0564DE3-15FC-FAE6-3CAB-39E35BC5CF5B}"/>
              </a:ext>
            </a:extLst>
          </p:cNvPr>
          <p:cNvPicPr>
            <a:picLocks noChangeAspect="1"/>
          </p:cNvPicPr>
          <p:nvPr/>
        </p:nvPicPr>
        <p:blipFill>
          <a:blip r:embed="rId3"/>
          <a:stretch>
            <a:fillRect/>
          </a:stretch>
        </p:blipFill>
        <p:spPr>
          <a:xfrm>
            <a:off x="1236825" y="1166717"/>
            <a:ext cx="8958154" cy="2470419"/>
          </a:xfrm>
          <a:prstGeom prst="rect">
            <a:avLst/>
          </a:prstGeom>
        </p:spPr>
      </p:pic>
      <p:sp>
        <p:nvSpPr>
          <p:cNvPr id="7" name="TextBox 6">
            <a:extLst>
              <a:ext uri="{FF2B5EF4-FFF2-40B4-BE49-F238E27FC236}">
                <a16:creationId xmlns:a16="http://schemas.microsoft.com/office/drawing/2014/main" id="{93CC6D64-ACC8-B8A8-929B-978ACA148CB0}"/>
              </a:ext>
            </a:extLst>
          </p:cNvPr>
          <p:cNvSpPr txBox="1"/>
          <p:nvPr/>
        </p:nvSpPr>
        <p:spPr>
          <a:xfrm>
            <a:off x="1829702" y="5990391"/>
            <a:ext cx="10515463" cy="369332"/>
          </a:xfrm>
          <a:prstGeom prst="rect">
            <a:avLst/>
          </a:prstGeom>
          <a:noFill/>
        </p:spPr>
        <p:txBody>
          <a:bodyPr wrap="square">
            <a:spAutoFit/>
          </a:bodyPr>
          <a:lstStyle/>
          <a:p>
            <a:r>
              <a:rPr lang="en-US" dirty="0">
                <a:hlinkClick r:id="rId4"/>
              </a:rPr>
              <a:t>https://www.youtube.com/shorts/SMC2lylFXeQ</a:t>
            </a:r>
            <a:endParaRPr lang="en-US" dirty="0"/>
          </a:p>
        </p:txBody>
      </p:sp>
      <p:pic>
        <p:nvPicPr>
          <p:cNvPr id="4" name="Picture 3">
            <a:extLst>
              <a:ext uri="{FF2B5EF4-FFF2-40B4-BE49-F238E27FC236}">
                <a16:creationId xmlns:a16="http://schemas.microsoft.com/office/drawing/2014/main" id="{64E24CF4-E914-9EDA-2613-DFE14BFF4BC4}"/>
              </a:ext>
            </a:extLst>
          </p:cNvPr>
          <p:cNvPicPr>
            <a:picLocks noChangeAspect="1"/>
          </p:cNvPicPr>
          <p:nvPr/>
        </p:nvPicPr>
        <p:blipFill>
          <a:blip r:embed="rId5"/>
          <a:stretch>
            <a:fillRect/>
          </a:stretch>
        </p:blipFill>
        <p:spPr>
          <a:xfrm>
            <a:off x="1829702" y="3766453"/>
            <a:ext cx="7772400" cy="2211785"/>
          </a:xfrm>
          <a:prstGeom prst="rect">
            <a:avLst/>
          </a:prstGeom>
        </p:spPr>
      </p:pic>
    </p:spTree>
    <p:extLst>
      <p:ext uri="{BB962C8B-B14F-4D97-AF65-F5344CB8AC3E}">
        <p14:creationId xmlns:p14="http://schemas.microsoft.com/office/powerpoint/2010/main" val="1250925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D2144-7D47-4A2F-7ED2-05DAE7462C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C577EB-9D45-38B8-18EB-6DFEDFEF4A3E}"/>
              </a:ext>
            </a:extLst>
          </p:cNvPr>
          <p:cNvSpPr>
            <a:spLocks noGrp="1"/>
          </p:cNvSpPr>
          <p:nvPr>
            <p:ph idx="1"/>
          </p:nvPr>
        </p:nvSpPr>
        <p:spPr>
          <a:xfrm>
            <a:off x="1803817" y="6123361"/>
            <a:ext cx="10824573" cy="457338"/>
          </a:xfrm>
        </p:spPr>
        <p:txBody>
          <a:bodyPr>
            <a:normAutofit/>
          </a:bodyPr>
          <a:lstStyle/>
          <a:p>
            <a:pPr marL="0" indent="0">
              <a:buNone/>
            </a:pPr>
            <a:r>
              <a:rPr lang="en-US" sz="2400" b="1" dirty="0">
                <a:solidFill>
                  <a:srgbClr val="7030A0"/>
                </a:solidFill>
              </a:rPr>
              <a:t>What else do YOU use at home that has AI?</a:t>
            </a:r>
          </a:p>
        </p:txBody>
      </p:sp>
      <p:sp>
        <p:nvSpPr>
          <p:cNvPr id="3" name="Text Placeholder 2">
            <a:extLst>
              <a:ext uri="{FF2B5EF4-FFF2-40B4-BE49-F238E27FC236}">
                <a16:creationId xmlns:a16="http://schemas.microsoft.com/office/drawing/2014/main" id="{DD850828-8A43-6B0A-70B4-CD42A86A6540}"/>
              </a:ext>
            </a:extLst>
          </p:cNvPr>
          <p:cNvSpPr>
            <a:spLocks noGrp="1"/>
          </p:cNvSpPr>
          <p:nvPr>
            <p:ph type="body" sz="quarter" idx="10"/>
          </p:nvPr>
        </p:nvSpPr>
        <p:spPr/>
        <p:txBody>
          <a:bodyPr/>
          <a:lstStyle/>
          <a:p>
            <a:r>
              <a:rPr lang="en-US" b="0" dirty="0"/>
              <a:t>Everyday AI: 🏫 At Home</a:t>
            </a:r>
          </a:p>
          <a:p>
            <a:endParaRPr lang="en-US" dirty="0"/>
          </a:p>
        </p:txBody>
      </p:sp>
      <p:sp>
        <p:nvSpPr>
          <p:cNvPr id="5" name="TextBox 4">
            <a:extLst>
              <a:ext uri="{FF2B5EF4-FFF2-40B4-BE49-F238E27FC236}">
                <a16:creationId xmlns:a16="http://schemas.microsoft.com/office/drawing/2014/main" id="{53084E66-7B7D-427D-AFA8-B4E3943CBA46}"/>
              </a:ext>
            </a:extLst>
          </p:cNvPr>
          <p:cNvSpPr txBox="1"/>
          <p:nvPr/>
        </p:nvSpPr>
        <p:spPr>
          <a:xfrm>
            <a:off x="1444053" y="1083260"/>
            <a:ext cx="9710639" cy="369332"/>
          </a:xfrm>
          <a:prstGeom prst="rect">
            <a:avLst/>
          </a:prstGeom>
          <a:noFill/>
        </p:spPr>
        <p:txBody>
          <a:bodyPr wrap="square">
            <a:spAutoFit/>
          </a:bodyPr>
          <a:lstStyle/>
          <a:p>
            <a:r>
              <a:rPr lang="en-US" dirty="0"/>
              <a:t>AI already lives in your home — here are places you probably use it every day:</a:t>
            </a:r>
          </a:p>
        </p:txBody>
      </p:sp>
      <p:sp>
        <p:nvSpPr>
          <p:cNvPr id="8" name="TextBox 7">
            <a:extLst>
              <a:ext uri="{FF2B5EF4-FFF2-40B4-BE49-F238E27FC236}">
                <a16:creationId xmlns:a16="http://schemas.microsoft.com/office/drawing/2014/main" id="{45E2E801-9646-9A7D-0680-80084CC227C1}"/>
              </a:ext>
            </a:extLst>
          </p:cNvPr>
          <p:cNvSpPr txBox="1"/>
          <p:nvPr/>
        </p:nvSpPr>
        <p:spPr>
          <a:xfrm>
            <a:off x="1444053" y="1584328"/>
            <a:ext cx="10310246" cy="4407297"/>
          </a:xfrm>
          <a:prstGeom prst="rect">
            <a:avLst/>
          </a:prstGeom>
          <a:noFill/>
        </p:spPr>
        <p:txBody>
          <a:bodyPr wrap="square">
            <a:spAutoFit/>
          </a:bodyPr>
          <a:lstStyle/>
          <a:p>
            <a:pPr>
              <a:lnSpc>
                <a:spcPct val="150000"/>
              </a:lnSpc>
            </a:pPr>
            <a:r>
              <a:rPr lang="en-US" sz="2100" dirty="0"/>
              <a:t>📱 </a:t>
            </a:r>
            <a:r>
              <a:rPr lang="en-US" sz="2100" b="1" dirty="0"/>
              <a:t>Smartphones</a:t>
            </a:r>
            <a:r>
              <a:rPr lang="en-US" sz="2100" dirty="0"/>
              <a:t> — Face recognition, voice assistants (Siri, Alexa)</a:t>
            </a:r>
            <a:br>
              <a:rPr lang="en-US" sz="2100" dirty="0"/>
            </a:br>
            <a:r>
              <a:rPr lang="en-US" sz="2100" dirty="0"/>
              <a:t>📺 </a:t>
            </a:r>
            <a:r>
              <a:rPr lang="en-US" sz="2100" b="1" dirty="0"/>
              <a:t>Streaming Services</a:t>
            </a:r>
            <a:r>
              <a:rPr lang="en-US" sz="2100" dirty="0"/>
              <a:t> — Netflix, YouTube recommendations</a:t>
            </a:r>
            <a:br>
              <a:rPr lang="en-US" sz="2100" dirty="0"/>
            </a:br>
            <a:r>
              <a:rPr lang="en-US" sz="2100" dirty="0"/>
              <a:t>🎮 </a:t>
            </a:r>
            <a:r>
              <a:rPr lang="en-US" sz="2100" b="1" dirty="0"/>
              <a:t>Gaming</a:t>
            </a:r>
            <a:r>
              <a:rPr lang="en-US" sz="2100" dirty="0"/>
              <a:t> — Smart characters and adaptive difficulty</a:t>
            </a:r>
            <a:br>
              <a:rPr lang="en-US" sz="2100" dirty="0"/>
            </a:br>
            <a:r>
              <a:rPr lang="en-US" sz="2100" dirty="0"/>
              <a:t>🎧 </a:t>
            </a:r>
            <a:r>
              <a:rPr lang="en-US" sz="2100" b="1" dirty="0"/>
              <a:t>Music Apps</a:t>
            </a:r>
            <a:r>
              <a:rPr lang="en-US" sz="2100" dirty="0"/>
              <a:t> — Personalized playlists (Spotify, Apple Music)</a:t>
            </a:r>
            <a:br>
              <a:rPr lang="en-US" sz="2100" dirty="0"/>
            </a:br>
            <a:r>
              <a:rPr lang="en-US" sz="2100" dirty="0"/>
              <a:t>📸 </a:t>
            </a:r>
            <a:r>
              <a:rPr lang="en-US" sz="2100" b="1" dirty="0"/>
              <a:t>Phone Cameras</a:t>
            </a:r>
            <a:r>
              <a:rPr lang="en-US" sz="2100" dirty="0"/>
              <a:t> — Portrait mode, night mode, auto-enhancement</a:t>
            </a:r>
            <a:br>
              <a:rPr lang="en-US" sz="2100" dirty="0"/>
            </a:br>
            <a:r>
              <a:rPr lang="en-US" sz="2100" dirty="0"/>
              <a:t>🌡️ </a:t>
            </a:r>
            <a:r>
              <a:rPr lang="en-US" sz="2100" b="1" dirty="0"/>
              <a:t>Smart Thermostats</a:t>
            </a:r>
            <a:r>
              <a:rPr lang="en-US" sz="2100" dirty="0"/>
              <a:t> — Learning schedules, optimizing temperature</a:t>
            </a:r>
            <a:br>
              <a:rPr lang="en-US" sz="2100" dirty="0"/>
            </a:br>
            <a:r>
              <a:rPr lang="en-US" sz="2100" dirty="0"/>
              <a:t>🤖 </a:t>
            </a:r>
            <a:r>
              <a:rPr lang="en-US" sz="2100" b="1" dirty="0"/>
              <a:t>Robotic Vacuums</a:t>
            </a:r>
            <a:r>
              <a:rPr lang="en-US" sz="2100" dirty="0"/>
              <a:t> — Mapping rooms, recognizing objects</a:t>
            </a:r>
            <a:br>
              <a:rPr lang="en-US" sz="2100" dirty="0"/>
            </a:br>
            <a:r>
              <a:rPr lang="en-US" sz="2100" dirty="0"/>
              <a:t>📷 </a:t>
            </a:r>
            <a:r>
              <a:rPr lang="en-US" sz="2100" b="1" dirty="0"/>
              <a:t>Security Cameras</a:t>
            </a:r>
            <a:r>
              <a:rPr lang="en-US" sz="2100" dirty="0"/>
              <a:t> — Detecting people vs. pets or wind</a:t>
            </a:r>
            <a:br>
              <a:rPr lang="en-US" sz="2100" dirty="0"/>
            </a:br>
            <a:r>
              <a:rPr lang="en-US" sz="2100" dirty="0"/>
              <a:t>📱 </a:t>
            </a:r>
            <a:r>
              <a:rPr lang="en-US" sz="2100" b="1" dirty="0"/>
              <a:t>Social Media</a:t>
            </a:r>
            <a:r>
              <a:rPr lang="en-US" sz="2100" dirty="0"/>
              <a:t> — Filters, auto-captions, “For You” feeds</a:t>
            </a:r>
          </a:p>
        </p:txBody>
      </p:sp>
    </p:spTree>
    <p:extLst>
      <p:ext uri="{BB962C8B-B14F-4D97-AF65-F5344CB8AC3E}">
        <p14:creationId xmlns:p14="http://schemas.microsoft.com/office/powerpoint/2010/main" val="420061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0C29F8-69AC-0702-0057-F686C9C368CE}"/>
              </a:ext>
            </a:extLst>
          </p:cNvPr>
          <p:cNvSpPr>
            <a:spLocks noGrp="1"/>
          </p:cNvSpPr>
          <p:nvPr>
            <p:ph idx="1"/>
          </p:nvPr>
        </p:nvSpPr>
        <p:spPr>
          <a:xfrm>
            <a:off x="1690553" y="5695922"/>
            <a:ext cx="8810894" cy="649533"/>
          </a:xfrm>
        </p:spPr>
        <p:txBody>
          <a:bodyPr>
            <a:normAutofit/>
          </a:bodyPr>
          <a:lstStyle/>
          <a:p>
            <a:pPr marL="0" indent="0">
              <a:buNone/>
            </a:pPr>
            <a:r>
              <a:rPr lang="en-US" sz="2400" b="1" dirty="0">
                <a:solidFill>
                  <a:srgbClr val="7030A0"/>
                </a:solidFill>
              </a:rPr>
              <a:t>What else do YOU use at school that has AI?</a:t>
            </a:r>
          </a:p>
        </p:txBody>
      </p:sp>
      <p:sp>
        <p:nvSpPr>
          <p:cNvPr id="3" name="Text Placeholder 2">
            <a:extLst>
              <a:ext uri="{FF2B5EF4-FFF2-40B4-BE49-F238E27FC236}">
                <a16:creationId xmlns:a16="http://schemas.microsoft.com/office/drawing/2014/main" id="{20A2CFFB-822C-1A03-F3C3-3BE7651265D9}"/>
              </a:ext>
            </a:extLst>
          </p:cNvPr>
          <p:cNvSpPr>
            <a:spLocks noGrp="1"/>
          </p:cNvSpPr>
          <p:nvPr>
            <p:ph type="body" sz="quarter" idx="10"/>
          </p:nvPr>
        </p:nvSpPr>
        <p:spPr/>
        <p:txBody>
          <a:bodyPr/>
          <a:lstStyle/>
          <a:p>
            <a:r>
              <a:rPr lang="en-US" b="0" dirty="0"/>
              <a:t>Everyday AI: 🏫 At School</a:t>
            </a:r>
          </a:p>
          <a:p>
            <a:endParaRPr lang="en-US" dirty="0"/>
          </a:p>
        </p:txBody>
      </p:sp>
      <p:sp>
        <p:nvSpPr>
          <p:cNvPr id="6" name="TextBox 5">
            <a:extLst>
              <a:ext uri="{FF2B5EF4-FFF2-40B4-BE49-F238E27FC236}">
                <a16:creationId xmlns:a16="http://schemas.microsoft.com/office/drawing/2014/main" id="{3AA723B7-A294-DAEC-B704-D0919262A090}"/>
              </a:ext>
            </a:extLst>
          </p:cNvPr>
          <p:cNvSpPr txBox="1"/>
          <p:nvPr/>
        </p:nvSpPr>
        <p:spPr>
          <a:xfrm>
            <a:off x="1367427" y="1313113"/>
            <a:ext cx="8656820" cy="4104906"/>
          </a:xfrm>
          <a:prstGeom prst="rect">
            <a:avLst/>
          </a:prstGeom>
          <a:noFill/>
        </p:spPr>
        <p:txBody>
          <a:bodyPr wrap="square">
            <a:spAutoFit/>
          </a:bodyPr>
          <a:lstStyle/>
          <a:p>
            <a:pPr>
              <a:lnSpc>
                <a:spcPct val="150000"/>
              </a:lnSpc>
              <a:buNone/>
            </a:pPr>
            <a:r>
              <a:rPr lang="en-US" sz="2200" dirty="0"/>
              <a:t>📘 </a:t>
            </a:r>
            <a:r>
              <a:rPr lang="en-US" sz="2200" b="1" dirty="0"/>
              <a:t>Learning Apps</a:t>
            </a:r>
            <a:r>
              <a:rPr lang="en-US" sz="2200" dirty="0"/>
              <a:t> — Personalized study plans</a:t>
            </a:r>
            <a:br>
              <a:rPr lang="en-US" sz="2200" dirty="0"/>
            </a:br>
            <a:r>
              <a:rPr lang="en-US" sz="2200" dirty="0"/>
              <a:t>📝 </a:t>
            </a:r>
            <a:r>
              <a:rPr lang="en-US" sz="2200" b="1" dirty="0"/>
              <a:t>Writing Tools</a:t>
            </a:r>
            <a:r>
              <a:rPr lang="en-US" sz="2200" dirty="0"/>
              <a:t> — Grammar, spell check, rewriting help</a:t>
            </a:r>
            <a:br>
              <a:rPr lang="en-US" sz="2200" dirty="0"/>
            </a:br>
            <a:r>
              <a:rPr lang="en-US" sz="2200" dirty="0"/>
              <a:t>🔍 </a:t>
            </a:r>
            <a:r>
              <a:rPr lang="en-US" sz="2200" b="1" dirty="0"/>
              <a:t>Search Engines</a:t>
            </a:r>
            <a:r>
              <a:rPr lang="en-US" sz="2200" dirty="0"/>
              <a:t> — Google and Bing finding answers</a:t>
            </a:r>
            <a:br>
              <a:rPr lang="en-US" sz="2200" dirty="0"/>
            </a:br>
            <a:r>
              <a:rPr lang="en-US" sz="2200" dirty="0"/>
              <a:t>📚 </a:t>
            </a:r>
            <a:r>
              <a:rPr lang="en-US" sz="2200" b="1" dirty="0"/>
              <a:t>Classroom Platforms</a:t>
            </a:r>
            <a:r>
              <a:rPr lang="en-US" sz="2200" dirty="0"/>
              <a:t> — Google Classroom auto-organization</a:t>
            </a:r>
            <a:br>
              <a:rPr lang="en-US" sz="2200" dirty="0"/>
            </a:br>
            <a:r>
              <a:rPr lang="en-US" sz="2200" dirty="0"/>
              <a:t>🤓 </a:t>
            </a:r>
            <a:r>
              <a:rPr lang="en-US" sz="2200" b="1" dirty="0"/>
              <a:t>Study Tools</a:t>
            </a:r>
            <a:r>
              <a:rPr lang="en-US" sz="2200" dirty="0"/>
              <a:t> — Quizlet AI, </a:t>
            </a:r>
            <a:r>
              <a:rPr lang="en-US" sz="2200" dirty="0" err="1"/>
              <a:t>Photomath</a:t>
            </a:r>
            <a:r>
              <a:rPr lang="en-US" sz="2200" dirty="0"/>
              <a:t>, Khan Academy</a:t>
            </a:r>
            <a:br>
              <a:rPr lang="en-US" sz="2200" dirty="0"/>
            </a:br>
            <a:r>
              <a:rPr lang="en-US" sz="2200" dirty="0"/>
              <a:t>🗣️ </a:t>
            </a:r>
            <a:r>
              <a:rPr lang="en-US" sz="2200" b="1" dirty="0"/>
              <a:t>Language Learning</a:t>
            </a:r>
            <a:r>
              <a:rPr lang="en-US" sz="2200" dirty="0"/>
              <a:t> — Duolingo AI practice</a:t>
            </a:r>
            <a:br>
              <a:rPr lang="en-US" sz="2200" dirty="0"/>
            </a:br>
            <a:r>
              <a:rPr lang="en-US" sz="2200" dirty="0"/>
              <a:t>🧑‍💻 </a:t>
            </a:r>
            <a:r>
              <a:rPr lang="en-US" sz="2200" b="1" dirty="0"/>
              <a:t>Accessibility Tools</a:t>
            </a:r>
            <a:r>
              <a:rPr lang="en-US" sz="2200" dirty="0"/>
              <a:t> — Live captions, text-to-speech</a:t>
            </a:r>
            <a:br>
              <a:rPr lang="en-US" sz="2200" dirty="0"/>
            </a:br>
            <a:r>
              <a:rPr lang="en-US" sz="2200" dirty="0"/>
              <a:t>🌐 </a:t>
            </a:r>
            <a:r>
              <a:rPr lang="en-US" sz="2200" b="1" dirty="0"/>
              <a:t>School Filters</a:t>
            </a:r>
            <a:r>
              <a:rPr lang="en-US" sz="2200" dirty="0"/>
              <a:t> — AI detecting unsafe or inappropriate content</a:t>
            </a:r>
          </a:p>
        </p:txBody>
      </p:sp>
    </p:spTree>
    <p:extLst>
      <p:ext uri="{BB962C8B-B14F-4D97-AF65-F5344CB8AC3E}">
        <p14:creationId xmlns:p14="http://schemas.microsoft.com/office/powerpoint/2010/main" val="4194419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5FCD9-6ED2-DB4F-5D4F-404D55C48A4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BB5061-65EA-5CC2-2224-25A80B069AFF}"/>
              </a:ext>
            </a:extLst>
          </p:cNvPr>
          <p:cNvSpPr>
            <a:spLocks noGrp="1"/>
          </p:cNvSpPr>
          <p:nvPr>
            <p:ph idx="1"/>
          </p:nvPr>
        </p:nvSpPr>
        <p:spPr>
          <a:xfrm>
            <a:off x="1690553" y="5955770"/>
            <a:ext cx="8810894" cy="649533"/>
          </a:xfrm>
        </p:spPr>
        <p:txBody>
          <a:bodyPr>
            <a:normAutofit/>
          </a:bodyPr>
          <a:lstStyle/>
          <a:p>
            <a:pPr marL="0" indent="0">
              <a:buNone/>
            </a:pPr>
            <a:r>
              <a:rPr lang="en-US" sz="2400" b="1" dirty="0">
                <a:solidFill>
                  <a:srgbClr val="7030A0"/>
                </a:solidFill>
              </a:rPr>
              <a:t>What else do YOU use outside your home that uses AI?</a:t>
            </a:r>
          </a:p>
        </p:txBody>
      </p:sp>
      <p:sp>
        <p:nvSpPr>
          <p:cNvPr id="3" name="Text Placeholder 2">
            <a:extLst>
              <a:ext uri="{FF2B5EF4-FFF2-40B4-BE49-F238E27FC236}">
                <a16:creationId xmlns:a16="http://schemas.microsoft.com/office/drawing/2014/main" id="{62C41A71-2D56-3160-FF64-4B95C4D3FA62}"/>
              </a:ext>
            </a:extLst>
          </p:cNvPr>
          <p:cNvSpPr>
            <a:spLocks noGrp="1"/>
          </p:cNvSpPr>
          <p:nvPr>
            <p:ph type="body" sz="quarter" idx="10"/>
          </p:nvPr>
        </p:nvSpPr>
        <p:spPr/>
        <p:txBody>
          <a:bodyPr/>
          <a:lstStyle/>
          <a:p>
            <a:r>
              <a:rPr lang="en-US" b="0" dirty="0"/>
              <a:t>Everyday AI: 🚗 In the World</a:t>
            </a:r>
          </a:p>
          <a:p>
            <a:endParaRPr lang="en-US" dirty="0"/>
          </a:p>
        </p:txBody>
      </p:sp>
      <p:sp>
        <p:nvSpPr>
          <p:cNvPr id="6" name="TextBox 5">
            <a:extLst>
              <a:ext uri="{FF2B5EF4-FFF2-40B4-BE49-F238E27FC236}">
                <a16:creationId xmlns:a16="http://schemas.microsoft.com/office/drawing/2014/main" id="{76246AB7-E7FD-E6BA-668F-5DD6E1C87B81}"/>
              </a:ext>
            </a:extLst>
          </p:cNvPr>
          <p:cNvSpPr txBox="1"/>
          <p:nvPr/>
        </p:nvSpPr>
        <p:spPr>
          <a:xfrm>
            <a:off x="1367427" y="1313113"/>
            <a:ext cx="8656820" cy="4469685"/>
          </a:xfrm>
          <a:prstGeom prst="rect">
            <a:avLst/>
          </a:prstGeom>
          <a:noFill/>
        </p:spPr>
        <p:txBody>
          <a:bodyPr wrap="square">
            <a:spAutoFit/>
          </a:bodyPr>
          <a:lstStyle/>
          <a:p>
            <a:pPr>
              <a:lnSpc>
                <a:spcPct val="150000"/>
              </a:lnSpc>
              <a:buNone/>
            </a:pPr>
            <a:r>
              <a:rPr lang="en-US" sz="2400" dirty="0"/>
              <a:t>🗺️ </a:t>
            </a:r>
            <a:r>
              <a:rPr lang="en-US" sz="2400" b="1" dirty="0"/>
              <a:t>Navigation</a:t>
            </a:r>
            <a:r>
              <a:rPr lang="en-US" sz="2400" dirty="0"/>
              <a:t> — Google Maps predicting traffic</a:t>
            </a:r>
            <a:br>
              <a:rPr lang="en-US" sz="2400" dirty="0"/>
            </a:br>
            <a:r>
              <a:rPr lang="en-US" sz="2400" dirty="0"/>
              <a:t>📸 </a:t>
            </a:r>
            <a:r>
              <a:rPr lang="en-US" sz="2400" b="1" dirty="0"/>
              <a:t>Photo Apps</a:t>
            </a:r>
            <a:r>
              <a:rPr lang="en-US" sz="2400" dirty="0"/>
              <a:t> — Snapchat filters, Instagram effects</a:t>
            </a:r>
            <a:br>
              <a:rPr lang="en-US" sz="2400" dirty="0"/>
            </a:br>
            <a:r>
              <a:rPr lang="en-US" sz="2400" dirty="0"/>
              <a:t>🛒 </a:t>
            </a:r>
            <a:r>
              <a:rPr lang="en-US" sz="2400" b="1" dirty="0"/>
              <a:t>Online Shopping</a:t>
            </a:r>
            <a:r>
              <a:rPr lang="en-US" sz="2400" dirty="0"/>
              <a:t> — Product recommendations</a:t>
            </a:r>
            <a:br>
              <a:rPr lang="en-US" sz="2400" dirty="0"/>
            </a:br>
            <a:r>
              <a:rPr lang="en-US" sz="2400" dirty="0"/>
              <a:t>🚗 </a:t>
            </a:r>
            <a:r>
              <a:rPr lang="en-US" sz="2400" b="1" dirty="0"/>
              <a:t>Cars</a:t>
            </a:r>
            <a:r>
              <a:rPr lang="en-US" sz="2400" dirty="0"/>
              <a:t> — Lane assist, parking assist, auto-braking</a:t>
            </a:r>
            <a:br>
              <a:rPr lang="en-US" sz="2400" dirty="0"/>
            </a:br>
            <a:r>
              <a:rPr lang="en-US" sz="2400" dirty="0"/>
              <a:t>🎵 </a:t>
            </a:r>
            <a:r>
              <a:rPr lang="en-US" sz="2400" b="1" dirty="0"/>
              <a:t>Music Apps</a:t>
            </a:r>
            <a:r>
              <a:rPr lang="en-US" sz="2400" dirty="0"/>
              <a:t> — Spotify suggestions, TikTok feeds</a:t>
            </a:r>
            <a:br>
              <a:rPr lang="en-US" sz="2400" dirty="0"/>
            </a:br>
            <a:r>
              <a:rPr lang="en-US" sz="2400" dirty="0"/>
              <a:t>🏥 </a:t>
            </a:r>
            <a:r>
              <a:rPr lang="en-US" sz="2400" b="1" dirty="0"/>
              <a:t>Health Tracking</a:t>
            </a:r>
            <a:r>
              <a:rPr lang="en-US" sz="2400" dirty="0"/>
              <a:t> — Apple Watch, Fitbit analyzing activity</a:t>
            </a:r>
            <a:br>
              <a:rPr lang="en-US" sz="2400" dirty="0"/>
            </a:br>
            <a:r>
              <a:rPr lang="en-US" sz="2400" dirty="0"/>
              <a:t>💬 </a:t>
            </a:r>
            <a:r>
              <a:rPr lang="en-US" sz="2400" b="1" dirty="0"/>
              <a:t>Chatbots</a:t>
            </a:r>
            <a:r>
              <a:rPr lang="en-US" sz="2400" dirty="0"/>
              <a:t> — Customer support on many websites</a:t>
            </a:r>
            <a:br>
              <a:rPr lang="en-US" sz="2400" dirty="0"/>
            </a:br>
            <a:r>
              <a:rPr lang="en-US" sz="2400" dirty="0"/>
              <a:t>💳 </a:t>
            </a:r>
            <a:r>
              <a:rPr lang="en-US" sz="2400" b="1" dirty="0"/>
              <a:t>Payments</a:t>
            </a:r>
            <a:r>
              <a:rPr lang="en-US" sz="2400" dirty="0"/>
              <a:t> — Fraud detection, </a:t>
            </a:r>
            <a:r>
              <a:rPr lang="en-US" sz="2400" dirty="0" err="1"/>
              <a:t>FaceID</a:t>
            </a:r>
            <a:r>
              <a:rPr lang="en-US" sz="2400" dirty="0"/>
              <a:t>/</a:t>
            </a:r>
            <a:r>
              <a:rPr lang="en-US" sz="2400" dirty="0" err="1"/>
              <a:t>TouchID</a:t>
            </a:r>
            <a:endParaRPr lang="en-US" sz="2200" dirty="0"/>
          </a:p>
        </p:txBody>
      </p:sp>
    </p:spTree>
    <p:extLst>
      <p:ext uri="{BB962C8B-B14F-4D97-AF65-F5344CB8AC3E}">
        <p14:creationId xmlns:p14="http://schemas.microsoft.com/office/powerpoint/2010/main" val="3172829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E75B8-07C4-C442-220E-BC019651E936}"/>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03C56B71-FF4B-C185-331D-395CF15DCBF5}"/>
              </a:ext>
            </a:extLst>
          </p:cNvPr>
          <p:cNvSpPr>
            <a:spLocks noGrp="1"/>
          </p:cNvSpPr>
          <p:nvPr>
            <p:ph type="body" sz="quarter" idx="12"/>
          </p:nvPr>
        </p:nvSpPr>
        <p:spPr/>
        <p:txBody>
          <a:bodyPr>
            <a:normAutofit fontScale="92500" lnSpcReduction="10000"/>
          </a:bodyPr>
          <a:lstStyle/>
          <a:p>
            <a:r>
              <a:rPr lang="en-US" dirty="0"/>
              <a:t>How Does AI Actually Learn</a:t>
            </a:r>
          </a:p>
        </p:txBody>
      </p:sp>
    </p:spTree>
    <p:extLst>
      <p:ext uri="{BB962C8B-B14F-4D97-AF65-F5344CB8AC3E}">
        <p14:creationId xmlns:p14="http://schemas.microsoft.com/office/powerpoint/2010/main" val="1215285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8AAA4-201F-9DB1-D671-0D4BBB54C0D7}"/>
              </a:ext>
            </a:extLst>
          </p:cNvPr>
          <p:cNvSpPr>
            <a:spLocks noGrp="1"/>
          </p:cNvSpPr>
          <p:nvPr>
            <p:ph idx="1"/>
          </p:nvPr>
        </p:nvSpPr>
        <p:spPr>
          <a:xfrm>
            <a:off x="8070335" y="1396478"/>
            <a:ext cx="3958590" cy="5251771"/>
          </a:xfrm>
        </p:spPr>
        <p:txBody>
          <a:bodyPr>
            <a:normAutofit/>
          </a:bodyPr>
          <a:lstStyle/>
          <a:p>
            <a:r>
              <a:rPr lang="en-US" dirty="0"/>
              <a:t>Your brain knows this because you’ve seen thousands of cats, dogs, bananas in your life.</a:t>
            </a:r>
          </a:p>
          <a:p>
            <a:r>
              <a:rPr lang="en-US" dirty="0"/>
              <a:t>AI learns the same way — learn from patterns - by looking at lots of examples.</a:t>
            </a:r>
          </a:p>
          <a:p>
            <a:pPr marL="0" indent="0">
              <a:buNone/>
            </a:pPr>
            <a:endParaRPr lang="en-US" dirty="0"/>
          </a:p>
        </p:txBody>
      </p:sp>
      <p:sp>
        <p:nvSpPr>
          <p:cNvPr id="3" name="Text Placeholder 2">
            <a:extLst>
              <a:ext uri="{FF2B5EF4-FFF2-40B4-BE49-F238E27FC236}">
                <a16:creationId xmlns:a16="http://schemas.microsoft.com/office/drawing/2014/main" id="{05B32C9C-7AF2-53D3-F7F2-0D5FC82E86B5}"/>
              </a:ext>
            </a:extLst>
          </p:cNvPr>
          <p:cNvSpPr>
            <a:spLocks noGrp="1"/>
          </p:cNvSpPr>
          <p:nvPr>
            <p:ph type="body" sz="quarter" idx="10"/>
          </p:nvPr>
        </p:nvSpPr>
        <p:spPr/>
        <p:txBody>
          <a:bodyPr/>
          <a:lstStyle/>
          <a:p>
            <a:r>
              <a:rPr lang="en-US" dirty="0"/>
              <a:t>What is Machine Learning</a:t>
            </a:r>
          </a:p>
        </p:txBody>
      </p:sp>
      <p:pic>
        <p:nvPicPr>
          <p:cNvPr id="2050" name="Picture 2" descr="The Natural History of Domestic Cats ...">
            <a:extLst>
              <a:ext uri="{FF2B5EF4-FFF2-40B4-BE49-F238E27FC236}">
                <a16:creationId xmlns:a16="http://schemas.microsoft.com/office/drawing/2014/main" id="{9484077C-8C63-39CA-4BAB-CF1E574FE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96" y="1396479"/>
            <a:ext cx="35179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0 Intelligent Dog Breeds | Nylabone">
            <a:extLst>
              <a:ext uri="{FF2B5EF4-FFF2-40B4-BE49-F238E27FC236}">
                <a16:creationId xmlns:a16="http://schemas.microsoft.com/office/drawing/2014/main" id="{820054FD-44DB-D839-4A6C-5FEB820C4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90" y="1396479"/>
            <a:ext cx="3670300" cy="2222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anana Republic ...">
            <a:extLst>
              <a:ext uri="{FF2B5EF4-FFF2-40B4-BE49-F238E27FC236}">
                <a16:creationId xmlns:a16="http://schemas.microsoft.com/office/drawing/2014/main" id="{30B3B3CE-635F-1B36-E9FE-B6BE0D44B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796" y="4057450"/>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nald J. Trump | The White House">
            <a:extLst>
              <a:ext uri="{FF2B5EF4-FFF2-40B4-BE49-F238E27FC236}">
                <a16:creationId xmlns:a16="http://schemas.microsoft.com/office/drawing/2014/main" id="{DD49BF71-51FA-0E25-531E-7E47840B2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250" y="3790749"/>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8BE10938-B1D3-00BA-66B7-3174ACB7F9E0}"/>
              </a:ext>
            </a:extLst>
          </p:cNvPr>
          <p:cNvSpPr txBox="1">
            <a:spLocks/>
          </p:cNvSpPr>
          <p:nvPr/>
        </p:nvSpPr>
        <p:spPr>
          <a:xfrm>
            <a:off x="325120" y="594521"/>
            <a:ext cx="11587480" cy="716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spc="-150">
                <a:solidFill>
                  <a:srgbClr val="EC8F2D"/>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Learn from Patterns</a:t>
            </a:r>
            <a:endParaRPr lang="en-US" dirty="0"/>
          </a:p>
          <a:p>
            <a:endParaRPr lang="en-US" dirty="0"/>
          </a:p>
        </p:txBody>
      </p:sp>
    </p:spTree>
    <p:extLst>
      <p:ext uri="{BB962C8B-B14F-4D97-AF65-F5344CB8AC3E}">
        <p14:creationId xmlns:p14="http://schemas.microsoft.com/office/powerpoint/2010/main" val="2475899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B9E50-8D06-19D0-F501-3B9749AE3B8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408F61-7B55-96C7-2C2B-FCADED3CDEA4}"/>
              </a:ext>
            </a:extLst>
          </p:cNvPr>
          <p:cNvSpPr>
            <a:spLocks noGrp="1"/>
          </p:cNvSpPr>
          <p:nvPr>
            <p:ph idx="1"/>
          </p:nvPr>
        </p:nvSpPr>
        <p:spPr>
          <a:xfrm>
            <a:off x="675836" y="2299783"/>
            <a:ext cx="10794608" cy="3422971"/>
          </a:xfrm>
        </p:spPr>
        <p:txBody>
          <a:bodyPr>
            <a:normAutofit/>
          </a:bodyPr>
          <a:lstStyle/>
          <a:p>
            <a:pPr fontAlgn="ctr"/>
            <a:r>
              <a:rPr lang="en-US" b="1" dirty="0"/>
              <a:t>Positive or Negative (Sentiment)</a:t>
            </a:r>
          </a:p>
          <a:p>
            <a:pPr lvl="1" fontAlgn="ctr"/>
            <a:r>
              <a:rPr lang="en-US" dirty="0"/>
              <a:t>“This game is awesome!” 🎮</a:t>
            </a:r>
          </a:p>
          <a:p>
            <a:pPr lvl="1" fontAlgn="ctr"/>
            <a:r>
              <a:rPr lang="en-US" dirty="0"/>
              <a:t>“This movie is boring.” 🎬</a:t>
            </a:r>
          </a:p>
          <a:p>
            <a:pPr lvl="1" fontAlgn="ctr"/>
            <a:r>
              <a:rPr lang="en-US" dirty="0"/>
              <a:t>“I hate homework.” 😒</a:t>
            </a:r>
          </a:p>
          <a:p>
            <a:pPr lvl="1" fontAlgn="ctr"/>
            <a:r>
              <a:rPr lang="en-US" dirty="0"/>
              <a:t>“I’m excited for Friday!” 🎉</a:t>
            </a:r>
          </a:p>
          <a:p>
            <a:pPr marL="0" indent="0">
              <a:buNone/>
            </a:pPr>
            <a:endParaRPr lang="en-US" dirty="0"/>
          </a:p>
          <a:p>
            <a:pPr marL="0" indent="0">
              <a:buNone/>
            </a:pPr>
            <a:r>
              <a:rPr lang="en-US" dirty="0"/>
              <a:t>This is exactly what ML does — analyzing text by patterns.</a:t>
            </a:r>
          </a:p>
          <a:p>
            <a:pPr marL="0" indent="0">
              <a:buNone/>
            </a:pPr>
            <a:endParaRPr lang="en-US" dirty="0"/>
          </a:p>
        </p:txBody>
      </p:sp>
      <p:sp>
        <p:nvSpPr>
          <p:cNvPr id="3" name="Text Placeholder 2">
            <a:extLst>
              <a:ext uri="{FF2B5EF4-FFF2-40B4-BE49-F238E27FC236}">
                <a16:creationId xmlns:a16="http://schemas.microsoft.com/office/drawing/2014/main" id="{E6A34165-B22E-8061-453A-522EE8763E75}"/>
              </a:ext>
            </a:extLst>
          </p:cNvPr>
          <p:cNvSpPr>
            <a:spLocks noGrp="1"/>
          </p:cNvSpPr>
          <p:nvPr>
            <p:ph type="body" sz="quarter" idx="10"/>
          </p:nvPr>
        </p:nvSpPr>
        <p:spPr/>
        <p:txBody>
          <a:bodyPr/>
          <a:lstStyle/>
          <a:p>
            <a:r>
              <a:rPr lang="en-US" dirty="0"/>
              <a:t>What is Machine Learning</a:t>
            </a:r>
          </a:p>
        </p:txBody>
      </p:sp>
      <p:sp>
        <p:nvSpPr>
          <p:cNvPr id="5" name="Text Placeholder 3">
            <a:extLst>
              <a:ext uri="{FF2B5EF4-FFF2-40B4-BE49-F238E27FC236}">
                <a16:creationId xmlns:a16="http://schemas.microsoft.com/office/drawing/2014/main" id="{2A29F03F-B9D2-1E3C-3682-C14210FA74C7}"/>
              </a:ext>
            </a:extLst>
          </p:cNvPr>
          <p:cNvSpPr txBox="1">
            <a:spLocks/>
          </p:cNvSpPr>
          <p:nvPr/>
        </p:nvSpPr>
        <p:spPr>
          <a:xfrm>
            <a:off x="325120" y="594521"/>
            <a:ext cx="11587480" cy="716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spc="-150">
                <a:solidFill>
                  <a:srgbClr val="EC8F2D"/>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Learn from Patterns</a:t>
            </a:r>
            <a:endParaRPr lang="en-US" dirty="0"/>
          </a:p>
          <a:p>
            <a:endParaRPr lang="en-US" dirty="0"/>
          </a:p>
        </p:txBody>
      </p:sp>
      <p:sp>
        <p:nvSpPr>
          <p:cNvPr id="6" name="TextBox 5">
            <a:extLst>
              <a:ext uri="{FF2B5EF4-FFF2-40B4-BE49-F238E27FC236}">
                <a16:creationId xmlns:a16="http://schemas.microsoft.com/office/drawing/2014/main" id="{3D2FB6C6-9B04-41E8-FE58-D4C5AE19F7CD}"/>
              </a:ext>
            </a:extLst>
          </p:cNvPr>
          <p:cNvSpPr txBox="1"/>
          <p:nvPr/>
        </p:nvSpPr>
        <p:spPr>
          <a:xfrm>
            <a:off x="675836" y="1481398"/>
            <a:ext cx="10491836" cy="369332"/>
          </a:xfrm>
          <a:prstGeom prst="rect">
            <a:avLst/>
          </a:prstGeom>
          <a:noFill/>
        </p:spPr>
        <p:txBody>
          <a:bodyPr wrap="square">
            <a:spAutoFit/>
          </a:bodyPr>
          <a:lstStyle/>
          <a:p>
            <a:pPr>
              <a:buNone/>
            </a:pPr>
            <a:r>
              <a:rPr lang="en-US" b="1" dirty="0">
                <a:solidFill>
                  <a:srgbClr val="7030A0"/>
                </a:solidFill>
              </a:rPr>
              <a:t>Machine Learning = computers learning patterns from examples</a:t>
            </a:r>
            <a:r>
              <a:rPr lang="en-US" b="1" dirty="0"/>
              <a:t>.</a:t>
            </a:r>
            <a:endParaRPr lang="en-US" dirty="0"/>
          </a:p>
        </p:txBody>
      </p:sp>
    </p:spTree>
    <p:extLst>
      <p:ext uri="{BB962C8B-B14F-4D97-AF65-F5344CB8AC3E}">
        <p14:creationId xmlns:p14="http://schemas.microsoft.com/office/powerpoint/2010/main" val="2046326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04C7F1-7174-3BFC-93BA-8610DD3D69CA}"/>
              </a:ext>
            </a:extLst>
          </p:cNvPr>
          <p:cNvSpPr>
            <a:spLocks noGrp="1"/>
          </p:cNvSpPr>
          <p:nvPr>
            <p:ph idx="1"/>
          </p:nvPr>
        </p:nvSpPr>
        <p:spPr/>
        <p:txBody>
          <a:bodyPr>
            <a:normAutofit/>
          </a:bodyPr>
          <a:lstStyle/>
          <a:p>
            <a:pPr marL="0" indent="0">
              <a:buNone/>
            </a:pPr>
            <a:r>
              <a:rPr lang="en-US" b="1" dirty="0"/>
              <a:t>Imagine a robot trying to shoot a basketball🏀 for the first time.</a:t>
            </a:r>
          </a:p>
          <a:p>
            <a:r>
              <a:rPr lang="en-US" dirty="0"/>
              <a:t>It tries. It fails. It tries again.</a:t>
            </a:r>
          </a:p>
          <a:p>
            <a:r>
              <a:rPr lang="en-US" dirty="0"/>
              <a:t>Each time it adjusts a little bit.</a:t>
            </a:r>
          </a:p>
          <a:p>
            <a:r>
              <a:rPr lang="en-US" dirty="0"/>
              <a:t>That adjusting process is </a:t>
            </a:r>
            <a:r>
              <a:rPr lang="en-US" b="1" dirty="0"/>
              <a:t>machine learning</a:t>
            </a:r>
            <a:r>
              <a:rPr lang="en-US" dirty="0"/>
              <a:t>.</a:t>
            </a:r>
          </a:p>
          <a:p>
            <a:endParaRPr lang="en-US" dirty="0"/>
          </a:p>
          <a:p>
            <a:pPr marL="457200" lvl="1" indent="0">
              <a:buNone/>
            </a:pPr>
            <a:r>
              <a:rPr lang="en-US" dirty="0"/>
              <a:t>🔁  Try → Fail → Improve. </a:t>
            </a:r>
          </a:p>
          <a:p>
            <a:pPr marL="457200" lvl="1" indent="0">
              <a:buNone/>
            </a:pPr>
            <a:r>
              <a:rPr lang="en-US" dirty="0"/>
              <a:t>🔁  Try → Fail → Improve. </a:t>
            </a:r>
          </a:p>
          <a:p>
            <a:endParaRPr lang="en-US" dirty="0"/>
          </a:p>
          <a:p>
            <a:pPr marL="0" indent="0">
              <a:buNone/>
            </a:pPr>
            <a:r>
              <a:rPr lang="en-US" b="1" dirty="0"/>
              <a:t>Hands-On Demo</a:t>
            </a:r>
            <a:endParaRPr lang="en-US" dirty="0"/>
          </a:p>
          <a:p>
            <a:pPr marL="0" indent="0">
              <a:buNone/>
            </a:pPr>
            <a:r>
              <a:rPr lang="en-US" dirty="0"/>
              <a:t>🗑️ Throw a crumpled paper ball into a trash bin from 10 feet away.</a:t>
            </a:r>
          </a:p>
          <a:p>
            <a:endParaRPr lang="en-US" dirty="0"/>
          </a:p>
        </p:txBody>
      </p:sp>
      <p:sp>
        <p:nvSpPr>
          <p:cNvPr id="3" name="Text Placeholder 2">
            <a:extLst>
              <a:ext uri="{FF2B5EF4-FFF2-40B4-BE49-F238E27FC236}">
                <a16:creationId xmlns:a16="http://schemas.microsoft.com/office/drawing/2014/main" id="{20273AEA-44D9-10D5-BDBE-034570982F32}"/>
              </a:ext>
            </a:extLst>
          </p:cNvPr>
          <p:cNvSpPr>
            <a:spLocks noGrp="1"/>
          </p:cNvSpPr>
          <p:nvPr>
            <p:ph type="body" sz="quarter" idx="10"/>
          </p:nvPr>
        </p:nvSpPr>
        <p:spPr/>
        <p:txBody>
          <a:bodyPr/>
          <a:lstStyle/>
          <a:p>
            <a:r>
              <a:rPr lang="en-US" dirty="0"/>
              <a:t>What is Machine Learning</a:t>
            </a:r>
          </a:p>
        </p:txBody>
      </p:sp>
      <p:sp>
        <p:nvSpPr>
          <p:cNvPr id="4" name="Text Placeholder 3">
            <a:extLst>
              <a:ext uri="{FF2B5EF4-FFF2-40B4-BE49-F238E27FC236}">
                <a16:creationId xmlns:a16="http://schemas.microsoft.com/office/drawing/2014/main" id="{5F3CFD8A-9BA5-8A01-3D91-AE4B24FCCCB3}"/>
              </a:ext>
            </a:extLst>
          </p:cNvPr>
          <p:cNvSpPr>
            <a:spLocks noGrp="1"/>
          </p:cNvSpPr>
          <p:nvPr>
            <p:ph type="body" sz="quarter" idx="13"/>
          </p:nvPr>
        </p:nvSpPr>
        <p:spPr/>
        <p:txBody>
          <a:bodyPr/>
          <a:lstStyle/>
          <a:p>
            <a:r>
              <a:rPr lang="en-US" b="1" dirty="0"/>
              <a:t>Training</a:t>
            </a:r>
            <a:endParaRPr lang="en-US" dirty="0"/>
          </a:p>
          <a:p>
            <a:endParaRPr lang="en-US" dirty="0"/>
          </a:p>
        </p:txBody>
      </p:sp>
    </p:spTree>
    <p:extLst>
      <p:ext uri="{BB962C8B-B14F-4D97-AF65-F5344CB8AC3E}">
        <p14:creationId xmlns:p14="http://schemas.microsoft.com/office/powerpoint/2010/main" val="3725948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791B-8EE9-62FB-00FC-155319039CE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F649B3-31B5-889B-69FA-DADDD1BBAF8C}"/>
              </a:ext>
            </a:extLst>
          </p:cNvPr>
          <p:cNvSpPr>
            <a:spLocks noGrp="1"/>
          </p:cNvSpPr>
          <p:nvPr>
            <p:ph idx="1"/>
          </p:nvPr>
        </p:nvSpPr>
        <p:spPr/>
        <p:txBody>
          <a:bodyPr/>
          <a:lstStyle/>
          <a:p>
            <a:r>
              <a:rPr lang="en-US" dirty="0"/>
              <a:t>🍳 If you cook a dish for the first time, maybe it’s too salty.</a:t>
            </a:r>
          </a:p>
          <a:p>
            <a:r>
              <a:rPr lang="en-US" dirty="0"/>
              <a:t>Next time you add less salt. Then you improve until it tastes good.</a:t>
            </a:r>
          </a:p>
          <a:p>
            <a:r>
              <a:rPr lang="en-US" b="1" dirty="0"/>
              <a:t>Machine learning works like that — adjusting little by little until the result is good.</a:t>
            </a:r>
          </a:p>
          <a:p>
            <a:endParaRPr lang="en-US" dirty="0"/>
          </a:p>
          <a:p>
            <a:r>
              <a:rPr lang="en-US" dirty="0"/>
              <a:t>🤳 It’s like giving the computer 1,000 selfies.</a:t>
            </a:r>
          </a:p>
          <a:p>
            <a:r>
              <a:rPr lang="en-US" dirty="0"/>
              <a:t>After seeing so many, it learns what a face looks like — </a:t>
            </a:r>
            <a:r>
              <a:rPr lang="en-US" b="1" dirty="0"/>
              <a:t>without anyone manually programming it</a:t>
            </a:r>
            <a:r>
              <a:rPr lang="en-US" dirty="0"/>
              <a:t>.</a:t>
            </a:r>
          </a:p>
          <a:p>
            <a:pPr marL="0" indent="0">
              <a:buNone/>
            </a:pPr>
            <a:endParaRPr lang="en-US" dirty="0"/>
          </a:p>
          <a:p>
            <a:pPr marL="0" indent="0">
              <a:buNone/>
            </a:pPr>
            <a:endParaRPr lang="en-US" dirty="0"/>
          </a:p>
        </p:txBody>
      </p:sp>
      <p:sp>
        <p:nvSpPr>
          <p:cNvPr id="3" name="Text Placeholder 2">
            <a:extLst>
              <a:ext uri="{FF2B5EF4-FFF2-40B4-BE49-F238E27FC236}">
                <a16:creationId xmlns:a16="http://schemas.microsoft.com/office/drawing/2014/main" id="{E686DCAC-A5A5-C7DB-F221-B71CCF87D2E4}"/>
              </a:ext>
            </a:extLst>
          </p:cNvPr>
          <p:cNvSpPr>
            <a:spLocks noGrp="1"/>
          </p:cNvSpPr>
          <p:nvPr>
            <p:ph type="body" sz="quarter" idx="10"/>
          </p:nvPr>
        </p:nvSpPr>
        <p:spPr/>
        <p:txBody>
          <a:bodyPr/>
          <a:lstStyle/>
          <a:p>
            <a:r>
              <a:rPr lang="en-US" dirty="0"/>
              <a:t>What is Machine Learning</a:t>
            </a:r>
          </a:p>
        </p:txBody>
      </p:sp>
      <p:sp>
        <p:nvSpPr>
          <p:cNvPr id="4" name="Text Placeholder 3">
            <a:extLst>
              <a:ext uri="{FF2B5EF4-FFF2-40B4-BE49-F238E27FC236}">
                <a16:creationId xmlns:a16="http://schemas.microsoft.com/office/drawing/2014/main" id="{C5926C87-BE33-786D-5510-360802F34BF2}"/>
              </a:ext>
            </a:extLst>
          </p:cNvPr>
          <p:cNvSpPr>
            <a:spLocks noGrp="1"/>
          </p:cNvSpPr>
          <p:nvPr>
            <p:ph type="body" sz="quarter" idx="13"/>
          </p:nvPr>
        </p:nvSpPr>
        <p:spPr/>
        <p:txBody>
          <a:bodyPr/>
          <a:lstStyle/>
          <a:p>
            <a:r>
              <a:rPr lang="en-US" dirty="0"/>
              <a:t>Learns from data, not rules</a:t>
            </a:r>
          </a:p>
          <a:p>
            <a:endParaRPr lang="en-US" dirty="0"/>
          </a:p>
          <a:p>
            <a:endParaRPr lang="en-US" dirty="0"/>
          </a:p>
        </p:txBody>
      </p:sp>
      <p:sp>
        <p:nvSpPr>
          <p:cNvPr id="6" name="TextBox 5">
            <a:extLst>
              <a:ext uri="{FF2B5EF4-FFF2-40B4-BE49-F238E27FC236}">
                <a16:creationId xmlns:a16="http://schemas.microsoft.com/office/drawing/2014/main" id="{DA42BBF3-ED07-B84C-218D-9834175A3E9C}"/>
              </a:ext>
            </a:extLst>
          </p:cNvPr>
          <p:cNvSpPr txBox="1"/>
          <p:nvPr/>
        </p:nvSpPr>
        <p:spPr>
          <a:xfrm>
            <a:off x="325120" y="5544392"/>
            <a:ext cx="6100996" cy="369332"/>
          </a:xfrm>
          <a:prstGeom prst="rect">
            <a:avLst/>
          </a:prstGeom>
          <a:noFill/>
        </p:spPr>
        <p:txBody>
          <a:bodyPr wrap="square">
            <a:spAutoFit/>
          </a:bodyPr>
          <a:lstStyle/>
          <a:p>
            <a:pPr marL="0" indent="0">
              <a:buNone/>
            </a:pPr>
            <a:r>
              <a:rPr lang="en-US" dirty="0">
                <a:hlinkClick r:id="rId3"/>
              </a:rPr>
              <a:t>https://www.youtube.com/watch?v=DaxGIuO-_C0</a:t>
            </a:r>
            <a:endParaRPr lang="en-US" dirty="0"/>
          </a:p>
        </p:txBody>
      </p:sp>
    </p:spTree>
    <p:extLst>
      <p:ext uri="{BB962C8B-B14F-4D97-AF65-F5344CB8AC3E}">
        <p14:creationId xmlns:p14="http://schemas.microsoft.com/office/powerpoint/2010/main" val="3175320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EB4CC0-897B-F79E-1736-A7EBE3B95846}"/>
              </a:ext>
            </a:extLst>
          </p:cNvPr>
          <p:cNvSpPr>
            <a:spLocks noGrp="1"/>
          </p:cNvSpPr>
          <p:nvPr>
            <p:ph idx="1"/>
          </p:nvPr>
        </p:nvSpPr>
        <p:spPr/>
        <p:txBody>
          <a:bodyPr>
            <a:normAutofit/>
          </a:bodyPr>
          <a:lstStyle/>
          <a:p>
            <a:pPr fontAlgn="ctr"/>
            <a:r>
              <a:rPr lang="en-US" dirty="0"/>
              <a:t>Teachable Machine (Google)</a:t>
            </a:r>
          </a:p>
          <a:p>
            <a:pPr marL="0" indent="0" fontAlgn="ctr">
              <a:buNone/>
            </a:pPr>
            <a:r>
              <a:rPr lang="en-US" sz="1700" dirty="0">
                <a:hlinkClick r:id="rId3"/>
              </a:rPr>
              <a:t>https://teachablemachine.withgoogle.com/</a:t>
            </a:r>
            <a:endParaRPr lang="en-US" sz="1700" dirty="0"/>
          </a:p>
          <a:p>
            <a:pPr marL="0" indent="0" fontAlgn="ctr">
              <a:buNone/>
            </a:pPr>
            <a:endParaRPr lang="en-US" dirty="0"/>
          </a:p>
          <a:p>
            <a:pPr fontAlgn="ctr"/>
            <a:r>
              <a:rPr lang="en-US" dirty="0" err="1"/>
              <a:t>HuggingFace</a:t>
            </a:r>
            <a:r>
              <a:rPr lang="en-US" dirty="0"/>
              <a:t> image classification demo (Dog or Cat)</a:t>
            </a:r>
            <a:endParaRPr lang="en-US" sz="1700" dirty="0"/>
          </a:p>
          <a:p>
            <a:pPr marL="0" indent="0" fontAlgn="ctr">
              <a:buNone/>
            </a:pPr>
            <a:r>
              <a:rPr lang="en-US" sz="1700" dirty="0">
                <a:hlinkClick r:id="rId4"/>
              </a:rPr>
              <a:t>https://huggingface.co/spaces/shubhamthakur-2504/ImageClassification</a:t>
            </a:r>
            <a:endParaRPr lang="en-US" sz="1700" dirty="0"/>
          </a:p>
          <a:p>
            <a:pPr lvl="1" fontAlgn="ctr"/>
            <a:endParaRPr lang="en-US" dirty="0"/>
          </a:p>
          <a:p>
            <a:pPr marL="0" indent="0">
              <a:buNone/>
            </a:pPr>
            <a:r>
              <a:rPr lang="en-US" dirty="0"/>
              <a:t>The AI learned by looking at millions of photos — that’s machine learning.</a:t>
            </a:r>
          </a:p>
          <a:p>
            <a:pPr marL="0" indent="0">
              <a:buNone/>
            </a:pPr>
            <a:endParaRPr lang="en-US" dirty="0"/>
          </a:p>
          <a:p>
            <a:pPr marL="0" indent="0">
              <a:buNone/>
            </a:pPr>
            <a:endParaRPr lang="en-US" dirty="0"/>
          </a:p>
        </p:txBody>
      </p:sp>
      <p:sp>
        <p:nvSpPr>
          <p:cNvPr id="3" name="Text Placeholder 2">
            <a:extLst>
              <a:ext uri="{FF2B5EF4-FFF2-40B4-BE49-F238E27FC236}">
                <a16:creationId xmlns:a16="http://schemas.microsoft.com/office/drawing/2014/main" id="{88AA24FB-7836-108C-C1AC-9EE16C9B2354}"/>
              </a:ext>
            </a:extLst>
          </p:cNvPr>
          <p:cNvSpPr>
            <a:spLocks noGrp="1"/>
          </p:cNvSpPr>
          <p:nvPr>
            <p:ph type="body" sz="quarter" idx="10"/>
          </p:nvPr>
        </p:nvSpPr>
        <p:spPr/>
        <p:txBody>
          <a:bodyPr>
            <a:normAutofit/>
          </a:bodyPr>
          <a:lstStyle/>
          <a:p>
            <a:r>
              <a:rPr lang="en-US" dirty="0"/>
              <a:t>What is Machine Learning</a:t>
            </a:r>
          </a:p>
          <a:p>
            <a:endParaRPr lang="en-US" dirty="0"/>
          </a:p>
        </p:txBody>
      </p:sp>
      <p:sp>
        <p:nvSpPr>
          <p:cNvPr id="5" name="Text Placeholder 3">
            <a:extLst>
              <a:ext uri="{FF2B5EF4-FFF2-40B4-BE49-F238E27FC236}">
                <a16:creationId xmlns:a16="http://schemas.microsoft.com/office/drawing/2014/main" id="{D7B50A1D-0322-E02E-2C2A-3C08A4E41508}"/>
              </a:ext>
            </a:extLst>
          </p:cNvPr>
          <p:cNvSpPr>
            <a:spLocks noGrp="1"/>
          </p:cNvSpPr>
          <p:nvPr>
            <p:ph type="body" sz="quarter" idx="13"/>
          </p:nvPr>
        </p:nvSpPr>
        <p:spPr>
          <a:xfrm>
            <a:off x="279400" y="597535"/>
            <a:ext cx="11587480" cy="716072"/>
          </a:xfrm>
        </p:spPr>
        <p:txBody>
          <a:bodyPr/>
          <a:lstStyle/>
          <a:p>
            <a:r>
              <a:rPr lang="en-US" dirty="0"/>
              <a:t>Demo: “AI Guessing Game: Can the AI recognize your object?”</a:t>
            </a:r>
          </a:p>
          <a:p>
            <a:endParaRPr lang="en-US" dirty="0"/>
          </a:p>
        </p:txBody>
      </p:sp>
    </p:spTree>
    <p:extLst>
      <p:ext uri="{BB962C8B-B14F-4D97-AF65-F5344CB8AC3E}">
        <p14:creationId xmlns:p14="http://schemas.microsoft.com/office/powerpoint/2010/main" val="3871209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D5A9B-4F23-167D-7BDD-EED9E49EBCF1}"/>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966FD153-7C81-C616-B2A9-A116CBF60D0A}"/>
              </a:ext>
            </a:extLst>
          </p:cNvPr>
          <p:cNvSpPr>
            <a:spLocks noGrp="1"/>
          </p:cNvSpPr>
          <p:nvPr>
            <p:ph type="body" sz="quarter" idx="12"/>
          </p:nvPr>
        </p:nvSpPr>
        <p:spPr/>
        <p:txBody>
          <a:bodyPr>
            <a:normAutofit fontScale="92500"/>
          </a:bodyPr>
          <a:lstStyle/>
          <a:p>
            <a:r>
              <a:rPr lang="en-US" dirty="0"/>
              <a:t>Your AI Story Project</a:t>
            </a:r>
          </a:p>
        </p:txBody>
      </p:sp>
    </p:spTree>
    <p:extLst>
      <p:ext uri="{BB962C8B-B14F-4D97-AF65-F5344CB8AC3E}">
        <p14:creationId xmlns:p14="http://schemas.microsoft.com/office/powerpoint/2010/main" val="2320990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49E97-BF28-2DE8-79B0-AD38B8B3150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CA1B59-EAE9-6588-7340-2B2CBE804A84}"/>
              </a:ext>
            </a:extLst>
          </p:cNvPr>
          <p:cNvSpPr>
            <a:spLocks noGrp="1"/>
          </p:cNvSpPr>
          <p:nvPr>
            <p:ph idx="1"/>
          </p:nvPr>
        </p:nvSpPr>
        <p:spPr/>
        <p:txBody>
          <a:bodyPr>
            <a:normAutofit/>
          </a:bodyPr>
          <a:lstStyle/>
          <a:p>
            <a:r>
              <a:rPr lang="en-US" dirty="0"/>
              <a:t>Machine learning means the computer </a:t>
            </a:r>
            <a:r>
              <a:rPr lang="en-US" b="1" dirty="0"/>
              <a:t>learns from examples.</a:t>
            </a:r>
          </a:p>
          <a:p>
            <a:r>
              <a:rPr lang="en-US" dirty="0"/>
              <a:t>Just like we learn by looking, trying, and failing, the computer learns by seeing </a:t>
            </a:r>
            <a:r>
              <a:rPr lang="en-US" b="1" dirty="0"/>
              <a:t>lots of data</a:t>
            </a:r>
            <a:r>
              <a:rPr lang="en-US" dirty="0"/>
              <a:t>.</a:t>
            </a:r>
          </a:p>
          <a:p>
            <a:r>
              <a:rPr lang="en-US" dirty="0"/>
              <a:t>If we show it thousands of pictures of cats and dogs, it learns the patterns and can tell them apart.</a:t>
            </a:r>
          </a:p>
          <a:p>
            <a:pPr marL="0" indent="0">
              <a:buNone/>
            </a:pPr>
            <a:endParaRPr lang="en-US" dirty="0"/>
          </a:p>
        </p:txBody>
      </p:sp>
      <p:sp>
        <p:nvSpPr>
          <p:cNvPr id="3" name="Text Placeholder 2">
            <a:extLst>
              <a:ext uri="{FF2B5EF4-FFF2-40B4-BE49-F238E27FC236}">
                <a16:creationId xmlns:a16="http://schemas.microsoft.com/office/drawing/2014/main" id="{066837A8-4FE3-C0CA-68C4-672736A41879}"/>
              </a:ext>
            </a:extLst>
          </p:cNvPr>
          <p:cNvSpPr>
            <a:spLocks noGrp="1"/>
          </p:cNvSpPr>
          <p:nvPr>
            <p:ph type="body" sz="quarter" idx="10"/>
          </p:nvPr>
        </p:nvSpPr>
        <p:spPr/>
        <p:txBody>
          <a:bodyPr>
            <a:normAutofit/>
          </a:bodyPr>
          <a:lstStyle/>
          <a:p>
            <a:r>
              <a:rPr lang="en-US" dirty="0"/>
              <a:t>Key Takeaways</a:t>
            </a:r>
          </a:p>
          <a:p>
            <a:endParaRPr lang="en-US" dirty="0"/>
          </a:p>
        </p:txBody>
      </p:sp>
    </p:spTree>
    <p:extLst>
      <p:ext uri="{BB962C8B-B14F-4D97-AF65-F5344CB8AC3E}">
        <p14:creationId xmlns:p14="http://schemas.microsoft.com/office/powerpoint/2010/main" val="3655806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60546-A8A8-F9E3-4ADE-3D8CC6A6649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BC754369-E520-BAFA-5B28-F593648B0445}"/>
              </a:ext>
            </a:extLst>
          </p:cNvPr>
          <p:cNvSpPr>
            <a:spLocks noGrp="1"/>
          </p:cNvSpPr>
          <p:nvPr>
            <p:ph type="body" sz="quarter" idx="12"/>
          </p:nvPr>
        </p:nvSpPr>
        <p:spPr>
          <a:xfrm>
            <a:off x="290024" y="1222717"/>
            <a:ext cx="4612567" cy="1219200"/>
          </a:xfrm>
        </p:spPr>
        <p:txBody>
          <a:bodyPr>
            <a:normAutofit/>
          </a:bodyPr>
          <a:lstStyle/>
          <a:p>
            <a:r>
              <a:rPr lang="en-US" sz="3800"/>
              <a:t>How does AI Recognize Faces</a:t>
            </a:r>
          </a:p>
        </p:txBody>
      </p:sp>
      <p:sp>
        <p:nvSpPr>
          <p:cNvPr id="12" name="Text Placeholder 2">
            <a:extLst>
              <a:ext uri="{FF2B5EF4-FFF2-40B4-BE49-F238E27FC236}">
                <a16:creationId xmlns:a16="http://schemas.microsoft.com/office/drawing/2014/main" id="{5F33CC05-79E6-D97A-95F5-B6654F516A1A}"/>
              </a:ext>
            </a:extLst>
          </p:cNvPr>
          <p:cNvSpPr>
            <a:spLocks noGrp="1"/>
          </p:cNvSpPr>
          <p:nvPr>
            <p:ph type="body" sz="quarter" idx="13"/>
          </p:nvPr>
        </p:nvSpPr>
        <p:spPr>
          <a:xfrm>
            <a:off x="290024" y="2589391"/>
            <a:ext cx="4612567" cy="1219200"/>
          </a:xfrm>
        </p:spPr>
        <p:txBody>
          <a:bodyPr/>
          <a:lstStyle/>
          <a:p>
            <a:r>
              <a:rPr lang="en-US" b="1" dirty="0"/>
              <a:t>Neural Network</a:t>
            </a:r>
            <a:endParaRPr lang="en-US" dirty="0"/>
          </a:p>
        </p:txBody>
      </p:sp>
      <p:pic>
        <p:nvPicPr>
          <p:cNvPr id="8" name="Picture 7" descr="3D art of a person">
            <a:extLst>
              <a:ext uri="{FF2B5EF4-FFF2-40B4-BE49-F238E27FC236}">
                <a16:creationId xmlns:a16="http://schemas.microsoft.com/office/drawing/2014/main" id="{A7AAF466-00B4-7D09-8217-B3162F84C77F}"/>
              </a:ext>
            </a:extLst>
          </p:cNvPr>
          <p:cNvPicPr>
            <a:picLocks noChangeAspect="1"/>
          </p:cNvPicPr>
          <p:nvPr/>
        </p:nvPicPr>
        <p:blipFill>
          <a:blip r:embed="rId3"/>
          <a:srcRect/>
          <a:stretch>
            <a:fillRect/>
          </a:stretch>
        </p:blipFill>
        <p:spPr>
          <a:xfrm>
            <a:off x="5334000" y="10"/>
            <a:ext cx="6858000" cy="6857990"/>
          </a:xfrm>
          <a:prstGeom prst="rect">
            <a:avLst/>
          </a:prstGeom>
          <a:noFill/>
        </p:spPr>
      </p:pic>
    </p:spTree>
    <p:extLst>
      <p:ext uri="{BB962C8B-B14F-4D97-AF65-F5344CB8AC3E}">
        <p14:creationId xmlns:p14="http://schemas.microsoft.com/office/powerpoint/2010/main" val="1406304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EF5AFA-0F42-E1C1-EAED-21A8790D8E74}"/>
              </a:ext>
            </a:extLst>
          </p:cNvPr>
          <p:cNvSpPr>
            <a:spLocks noGrp="1"/>
          </p:cNvSpPr>
          <p:nvPr>
            <p:ph idx="1"/>
          </p:nvPr>
        </p:nvSpPr>
        <p:spPr/>
        <p:txBody>
          <a:bodyPr/>
          <a:lstStyle/>
          <a:p>
            <a:r>
              <a:rPr lang="en-US" dirty="0"/>
              <a:t>Face recognition uses something called a </a:t>
            </a:r>
            <a:r>
              <a:rPr lang="en-US" b="1" dirty="0"/>
              <a:t>Neural Network</a:t>
            </a:r>
            <a:r>
              <a:rPr lang="en-US" dirty="0"/>
              <a:t>.</a:t>
            </a:r>
          </a:p>
          <a:p>
            <a:r>
              <a:rPr lang="en-US" dirty="0"/>
              <a:t>A neural network is like a stack of smart filters.</a:t>
            </a:r>
          </a:p>
          <a:p>
            <a:pPr lvl="1"/>
            <a:r>
              <a:rPr lang="en-US" dirty="0"/>
              <a:t>The first layer finds </a:t>
            </a:r>
            <a:r>
              <a:rPr lang="en-US" b="1" dirty="0"/>
              <a:t>simple patterns</a:t>
            </a:r>
            <a:r>
              <a:rPr lang="en-US" dirty="0"/>
              <a:t> like lines or edges.</a:t>
            </a:r>
          </a:p>
          <a:p>
            <a:pPr lvl="1"/>
            <a:r>
              <a:rPr lang="en-US" dirty="0"/>
              <a:t>The next layer finds </a:t>
            </a:r>
            <a:r>
              <a:rPr lang="en-US" b="1" dirty="0"/>
              <a:t>shapes</a:t>
            </a:r>
            <a:r>
              <a:rPr lang="en-US" dirty="0"/>
              <a:t>, like circles or curves.</a:t>
            </a:r>
          </a:p>
          <a:p>
            <a:pPr lvl="1"/>
            <a:r>
              <a:rPr lang="en-US" dirty="0"/>
              <a:t>The later layers find </a:t>
            </a:r>
            <a:r>
              <a:rPr lang="en-US" b="1" dirty="0"/>
              <a:t>features</a:t>
            </a:r>
            <a:r>
              <a:rPr lang="en-US" dirty="0"/>
              <a:t>, like eyes, nose, or mouth.</a:t>
            </a:r>
          </a:p>
          <a:p>
            <a:pPr lvl="1"/>
            <a:r>
              <a:rPr lang="en-US" dirty="0"/>
              <a:t>Then the AI asks:</a:t>
            </a:r>
          </a:p>
          <a:p>
            <a:pPr marL="914400" lvl="2" indent="0">
              <a:buNone/>
            </a:pPr>
            <a:r>
              <a:rPr lang="en-US" dirty="0"/>
              <a:t>“Is this Garry’s face? Yes or no?”</a:t>
            </a:r>
          </a:p>
          <a:p>
            <a:pPr lvl="1"/>
            <a:r>
              <a:rPr lang="en-US" dirty="0"/>
              <a:t>Step by step, the AI builds up understanding.</a:t>
            </a:r>
          </a:p>
          <a:p>
            <a:endParaRPr lang="en-US" dirty="0"/>
          </a:p>
        </p:txBody>
      </p:sp>
      <p:sp>
        <p:nvSpPr>
          <p:cNvPr id="3" name="Text Placeholder 2">
            <a:extLst>
              <a:ext uri="{FF2B5EF4-FFF2-40B4-BE49-F238E27FC236}">
                <a16:creationId xmlns:a16="http://schemas.microsoft.com/office/drawing/2014/main" id="{0E1BC2BC-B3DD-F1F7-2531-2A44CF6A4A43}"/>
              </a:ext>
            </a:extLst>
          </p:cNvPr>
          <p:cNvSpPr>
            <a:spLocks noGrp="1"/>
          </p:cNvSpPr>
          <p:nvPr>
            <p:ph type="body" sz="quarter" idx="10"/>
          </p:nvPr>
        </p:nvSpPr>
        <p:spPr/>
        <p:txBody>
          <a:bodyPr/>
          <a:lstStyle/>
          <a:p>
            <a:r>
              <a:rPr lang="en-US" dirty="0"/>
              <a:t>How Does AI Recognize Faces</a:t>
            </a:r>
          </a:p>
        </p:txBody>
      </p:sp>
      <p:sp>
        <p:nvSpPr>
          <p:cNvPr id="4" name="Text Placeholder 3">
            <a:extLst>
              <a:ext uri="{FF2B5EF4-FFF2-40B4-BE49-F238E27FC236}">
                <a16:creationId xmlns:a16="http://schemas.microsoft.com/office/drawing/2014/main" id="{3FBD55D5-6D1A-C7DA-20CF-8C8A15476B98}"/>
              </a:ext>
            </a:extLst>
          </p:cNvPr>
          <p:cNvSpPr>
            <a:spLocks noGrp="1"/>
          </p:cNvSpPr>
          <p:nvPr>
            <p:ph type="body" sz="quarter" idx="13"/>
          </p:nvPr>
        </p:nvSpPr>
        <p:spPr/>
        <p:txBody>
          <a:bodyPr/>
          <a:lstStyle/>
          <a:p>
            <a:r>
              <a:rPr lang="en-US" b="1" dirty="0"/>
              <a:t>Neural Network</a:t>
            </a:r>
            <a:endParaRPr lang="en-US" dirty="0"/>
          </a:p>
        </p:txBody>
      </p:sp>
      <p:pic>
        <p:nvPicPr>
          <p:cNvPr id="5" name="Picture 4">
            <a:extLst>
              <a:ext uri="{FF2B5EF4-FFF2-40B4-BE49-F238E27FC236}">
                <a16:creationId xmlns:a16="http://schemas.microsoft.com/office/drawing/2014/main" id="{116B4BDC-CD3E-4A44-847B-1B654946CB9C}"/>
              </a:ext>
            </a:extLst>
          </p:cNvPr>
          <p:cNvPicPr>
            <a:picLocks noChangeAspect="1"/>
          </p:cNvPicPr>
          <p:nvPr/>
        </p:nvPicPr>
        <p:blipFill>
          <a:blip r:embed="rId3"/>
          <a:stretch>
            <a:fillRect/>
          </a:stretch>
        </p:blipFill>
        <p:spPr>
          <a:xfrm>
            <a:off x="7719423" y="3690257"/>
            <a:ext cx="4147457" cy="2764971"/>
          </a:xfrm>
          <a:prstGeom prst="rect">
            <a:avLst/>
          </a:prstGeom>
        </p:spPr>
      </p:pic>
      <p:sp>
        <p:nvSpPr>
          <p:cNvPr id="7" name="TextBox 6">
            <a:extLst>
              <a:ext uri="{FF2B5EF4-FFF2-40B4-BE49-F238E27FC236}">
                <a16:creationId xmlns:a16="http://schemas.microsoft.com/office/drawing/2014/main" id="{67801133-20D0-2C6E-411D-8B81483D02D7}"/>
              </a:ext>
            </a:extLst>
          </p:cNvPr>
          <p:cNvSpPr txBox="1"/>
          <p:nvPr/>
        </p:nvSpPr>
        <p:spPr>
          <a:xfrm>
            <a:off x="325120" y="5221226"/>
            <a:ext cx="6100996" cy="800219"/>
          </a:xfrm>
          <a:prstGeom prst="rect">
            <a:avLst/>
          </a:prstGeom>
          <a:noFill/>
        </p:spPr>
        <p:txBody>
          <a:bodyPr wrap="square">
            <a:spAutoFit/>
          </a:bodyPr>
          <a:lstStyle/>
          <a:p>
            <a:pPr fontAlgn="ctr"/>
            <a:r>
              <a:rPr lang="en-US" sz="2800" dirty="0">
                <a:latin typeface="Open Sans" panose="020B0606030504020204" pitchFamily="34" charset="0"/>
                <a:ea typeface="Open Sans" panose="020B0606030504020204" pitchFamily="34" charset="0"/>
                <a:cs typeface="Open Sans" panose="020B0606030504020204" pitchFamily="34" charset="0"/>
              </a:rPr>
              <a:t>Online </a:t>
            </a:r>
            <a:r>
              <a:rPr lang="en-US" sz="2800" dirty="0" err="1">
                <a:latin typeface="Open Sans" panose="020B0606030504020204" pitchFamily="34" charset="0"/>
                <a:ea typeface="Open Sans" panose="020B0606030504020204" pitchFamily="34" charset="0"/>
                <a:cs typeface="Open Sans" panose="020B0606030504020204" pitchFamily="34" charset="0"/>
              </a:rPr>
              <a:t>ResNet</a:t>
            </a:r>
            <a:r>
              <a:rPr lang="en-US" sz="2800" dirty="0">
                <a:latin typeface="Open Sans" panose="020B0606030504020204" pitchFamily="34" charset="0"/>
                <a:ea typeface="Open Sans" panose="020B0606030504020204" pitchFamily="34" charset="0"/>
                <a:cs typeface="Open Sans" panose="020B0606030504020204" pitchFamily="34" charset="0"/>
              </a:rPr>
              <a:t> Demo:</a:t>
            </a:r>
          </a:p>
          <a:p>
            <a:pPr marL="0" indent="0">
              <a:buNone/>
            </a:pPr>
            <a:r>
              <a:rPr lang="en-US" sz="1800" dirty="0">
                <a:hlinkClick r:id="rId4"/>
              </a:rPr>
              <a:t>https://tensorspace.org/html/playground/resnet50.html</a:t>
            </a:r>
            <a:endParaRPr lang="en-US" sz="1800" dirty="0"/>
          </a:p>
        </p:txBody>
      </p:sp>
    </p:spTree>
    <p:extLst>
      <p:ext uri="{BB962C8B-B14F-4D97-AF65-F5344CB8AC3E}">
        <p14:creationId xmlns:p14="http://schemas.microsoft.com/office/powerpoint/2010/main" val="1436128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2EAD4-9C04-5703-1AA3-3C7FAF175842}"/>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B0D90097-5699-D3A2-87F1-05FDA64F051D}"/>
              </a:ext>
            </a:extLst>
          </p:cNvPr>
          <p:cNvSpPr>
            <a:spLocks noGrp="1"/>
          </p:cNvSpPr>
          <p:nvPr>
            <p:ph type="body" sz="quarter" idx="12"/>
          </p:nvPr>
        </p:nvSpPr>
        <p:spPr>
          <a:xfrm>
            <a:off x="290024" y="1222717"/>
            <a:ext cx="4612567" cy="1219200"/>
          </a:xfrm>
        </p:spPr>
        <p:txBody>
          <a:bodyPr>
            <a:normAutofit/>
          </a:bodyPr>
          <a:lstStyle/>
          <a:p>
            <a:r>
              <a:rPr lang="en-US" sz="2500"/>
              <a:t>Gaming — Smart Characters That Play Against You</a:t>
            </a:r>
          </a:p>
          <a:p>
            <a:endParaRPr lang="en-US" sz="2500"/>
          </a:p>
        </p:txBody>
      </p:sp>
      <p:sp>
        <p:nvSpPr>
          <p:cNvPr id="2" name="Text Placeholder 1">
            <a:extLst>
              <a:ext uri="{FF2B5EF4-FFF2-40B4-BE49-F238E27FC236}">
                <a16:creationId xmlns:a16="http://schemas.microsoft.com/office/drawing/2014/main" id="{6021B2E1-439F-E608-08C6-A20B125DBCAE}"/>
              </a:ext>
            </a:extLst>
          </p:cNvPr>
          <p:cNvSpPr>
            <a:spLocks noGrp="1"/>
          </p:cNvSpPr>
          <p:nvPr>
            <p:ph type="body" sz="quarter" idx="13"/>
          </p:nvPr>
        </p:nvSpPr>
        <p:spPr>
          <a:xfrm>
            <a:off x="290024" y="1929823"/>
            <a:ext cx="4612567" cy="1219200"/>
          </a:xfrm>
        </p:spPr>
        <p:txBody>
          <a:bodyPr>
            <a:normAutofit/>
          </a:bodyPr>
          <a:lstStyle/>
          <a:p>
            <a:r>
              <a:rPr lang="en-US" sz="2600"/>
              <a:t>How games use AI to make enemies learn, adapt, and challenge you.</a:t>
            </a:r>
          </a:p>
        </p:txBody>
      </p:sp>
      <p:pic>
        <p:nvPicPr>
          <p:cNvPr id="4" name="Picture 3">
            <a:extLst>
              <a:ext uri="{FF2B5EF4-FFF2-40B4-BE49-F238E27FC236}">
                <a16:creationId xmlns:a16="http://schemas.microsoft.com/office/drawing/2014/main" id="{9EBE6F05-AB91-A1E9-3638-4E3064881996}"/>
              </a:ext>
            </a:extLst>
          </p:cNvPr>
          <p:cNvPicPr>
            <a:picLocks noChangeAspect="1"/>
          </p:cNvPicPr>
          <p:nvPr/>
        </p:nvPicPr>
        <p:blipFill>
          <a:blip r:embed="rId3"/>
          <a:srcRect r="2" b="9002"/>
          <a:stretch>
            <a:fillRect/>
          </a:stretch>
        </p:blipFill>
        <p:spPr>
          <a:xfrm>
            <a:off x="5334000" y="10"/>
            <a:ext cx="6858000" cy="6857990"/>
          </a:xfrm>
          <a:prstGeom prst="rect">
            <a:avLst/>
          </a:prstGeom>
          <a:noFill/>
        </p:spPr>
      </p:pic>
    </p:spTree>
    <p:extLst>
      <p:ext uri="{BB962C8B-B14F-4D97-AF65-F5344CB8AC3E}">
        <p14:creationId xmlns:p14="http://schemas.microsoft.com/office/powerpoint/2010/main" val="2220084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63EE1B-3222-7984-0DF7-D5D67812FDF5}"/>
              </a:ext>
            </a:extLst>
          </p:cNvPr>
          <p:cNvSpPr>
            <a:spLocks noGrp="1"/>
          </p:cNvSpPr>
          <p:nvPr>
            <p:ph idx="1"/>
          </p:nvPr>
        </p:nvSpPr>
        <p:spPr>
          <a:xfrm>
            <a:off x="279399" y="1313608"/>
            <a:ext cx="7982857" cy="4906218"/>
          </a:xfrm>
        </p:spPr>
        <p:txBody>
          <a:bodyPr/>
          <a:lstStyle/>
          <a:p>
            <a:r>
              <a:rPr lang="en-US" dirty="0"/>
              <a:t>Game AI makes characters act smart.</a:t>
            </a:r>
          </a:p>
          <a:p>
            <a:r>
              <a:rPr lang="en-US" dirty="0"/>
              <a:t>They decide what to do next using something called a </a:t>
            </a:r>
            <a:r>
              <a:rPr lang="en-US" b="1" dirty="0"/>
              <a:t>Decision Tree</a:t>
            </a:r>
            <a:r>
              <a:rPr lang="en-US" dirty="0"/>
              <a:t> — like a flowchart.</a:t>
            </a:r>
          </a:p>
          <a:p>
            <a:endParaRPr lang="en-US" dirty="0"/>
          </a:p>
          <a:p>
            <a:r>
              <a:rPr lang="en-US" dirty="0"/>
              <a:t>🎮 </a:t>
            </a:r>
            <a:r>
              <a:rPr lang="en-US" b="1" dirty="0"/>
              <a:t>Minecraft mobs</a:t>
            </a:r>
            <a:endParaRPr lang="en-US" dirty="0"/>
          </a:p>
          <a:p>
            <a:pPr fontAlgn="ctr"/>
            <a:r>
              <a:rPr lang="en-US" dirty="0"/>
              <a:t>See player?</a:t>
            </a:r>
          </a:p>
          <a:p>
            <a:pPr lvl="1" fontAlgn="ctr"/>
            <a:r>
              <a:rPr lang="en-US" dirty="0"/>
              <a:t>Yes → Is player close?</a:t>
            </a:r>
          </a:p>
          <a:p>
            <a:pPr lvl="2" fontAlgn="ctr"/>
            <a:r>
              <a:rPr lang="en-US" dirty="0"/>
              <a:t>Yes → Attack</a:t>
            </a:r>
          </a:p>
          <a:p>
            <a:pPr lvl="2" fontAlgn="ctr"/>
            <a:r>
              <a:rPr lang="en-US" dirty="0"/>
              <a:t>No → Walk toward player</a:t>
            </a:r>
          </a:p>
          <a:p>
            <a:pPr lvl="1" fontAlgn="ctr"/>
            <a:r>
              <a:rPr lang="en-US" dirty="0"/>
              <a:t>No → Wander around</a:t>
            </a:r>
          </a:p>
          <a:p>
            <a:endParaRPr lang="en-US" dirty="0"/>
          </a:p>
        </p:txBody>
      </p:sp>
      <p:sp>
        <p:nvSpPr>
          <p:cNvPr id="3" name="Text Placeholder 2">
            <a:extLst>
              <a:ext uri="{FF2B5EF4-FFF2-40B4-BE49-F238E27FC236}">
                <a16:creationId xmlns:a16="http://schemas.microsoft.com/office/drawing/2014/main" id="{19046F44-5802-03A9-DA14-0F17DCE4CD03}"/>
              </a:ext>
            </a:extLst>
          </p:cNvPr>
          <p:cNvSpPr>
            <a:spLocks noGrp="1"/>
          </p:cNvSpPr>
          <p:nvPr>
            <p:ph type="body" sz="quarter" idx="10"/>
          </p:nvPr>
        </p:nvSpPr>
        <p:spPr/>
        <p:txBody>
          <a:bodyPr/>
          <a:lstStyle/>
          <a:p>
            <a:r>
              <a:rPr lang="en-US" dirty="0"/>
              <a:t>Game AI</a:t>
            </a:r>
          </a:p>
        </p:txBody>
      </p:sp>
      <p:sp>
        <p:nvSpPr>
          <p:cNvPr id="4" name="Text Placeholder 3">
            <a:extLst>
              <a:ext uri="{FF2B5EF4-FFF2-40B4-BE49-F238E27FC236}">
                <a16:creationId xmlns:a16="http://schemas.microsoft.com/office/drawing/2014/main" id="{51CCA4DF-7B4E-C885-D0A2-B163F93D0A01}"/>
              </a:ext>
            </a:extLst>
          </p:cNvPr>
          <p:cNvSpPr>
            <a:spLocks noGrp="1"/>
          </p:cNvSpPr>
          <p:nvPr>
            <p:ph type="body" sz="quarter" idx="13"/>
          </p:nvPr>
        </p:nvSpPr>
        <p:spPr/>
        <p:txBody>
          <a:bodyPr/>
          <a:lstStyle/>
          <a:p>
            <a:r>
              <a:rPr lang="en-US" dirty="0"/>
              <a:t>Decide what to do next using something called a </a:t>
            </a:r>
            <a:r>
              <a:rPr lang="en-US" b="1" dirty="0"/>
              <a:t>Decision Tree</a:t>
            </a:r>
            <a:endParaRPr lang="en-US" dirty="0"/>
          </a:p>
        </p:txBody>
      </p:sp>
      <p:pic>
        <p:nvPicPr>
          <p:cNvPr id="5" name="Picture 4">
            <a:extLst>
              <a:ext uri="{FF2B5EF4-FFF2-40B4-BE49-F238E27FC236}">
                <a16:creationId xmlns:a16="http://schemas.microsoft.com/office/drawing/2014/main" id="{803585DC-FD0C-EDE8-8EB1-69AB7197233D}"/>
              </a:ext>
            </a:extLst>
          </p:cNvPr>
          <p:cNvPicPr>
            <a:picLocks noChangeAspect="1"/>
          </p:cNvPicPr>
          <p:nvPr/>
        </p:nvPicPr>
        <p:blipFill>
          <a:blip r:embed="rId3"/>
          <a:stretch>
            <a:fillRect/>
          </a:stretch>
        </p:blipFill>
        <p:spPr>
          <a:xfrm>
            <a:off x="8419737" y="1436915"/>
            <a:ext cx="3447143" cy="5170714"/>
          </a:xfrm>
          <a:prstGeom prst="rect">
            <a:avLst/>
          </a:prstGeom>
        </p:spPr>
      </p:pic>
    </p:spTree>
    <p:extLst>
      <p:ext uri="{BB962C8B-B14F-4D97-AF65-F5344CB8AC3E}">
        <p14:creationId xmlns:p14="http://schemas.microsoft.com/office/powerpoint/2010/main" val="3827101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AEF84-ADE4-709E-D822-49D512BF7CB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E02585-DA7B-EA1D-EFA2-884D38278ABE}"/>
              </a:ext>
            </a:extLst>
          </p:cNvPr>
          <p:cNvSpPr>
            <a:spLocks noGrp="1"/>
          </p:cNvSpPr>
          <p:nvPr>
            <p:ph idx="1"/>
          </p:nvPr>
        </p:nvSpPr>
        <p:spPr>
          <a:xfrm>
            <a:off x="279399" y="1313608"/>
            <a:ext cx="7982857" cy="4906218"/>
          </a:xfrm>
        </p:spPr>
        <p:txBody>
          <a:bodyPr/>
          <a:lstStyle/>
          <a:p>
            <a:r>
              <a:rPr lang="en-US" dirty="0"/>
              <a:t>4 cards:</a:t>
            </a:r>
          </a:p>
          <a:p>
            <a:pPr lvl="1" fontAlgn="ctr"/>
            <a:r>
              <a:rPr lang="en-US" dirty="0"/>
              <a:t>PLAYER VISIBLE</a:t>
            </a:r>
          </a:p>
          <a:p>
            <a:pPr lvl="1" fontAlgn="ctr"/>
            <a:r>
              <a:rPr lang="en-US" dirty="0"/>
              <a:t>PLAYER NOT VISIBLE</a:t>
            </a:r>
          </a:p>
          <a:p>
            <a:pPr lvl="1" fontAlgn="ctr"/>
            <a:r>
              <a:rPr lang="en-US" dirty="0"/>
              <a:t>PLAYER CLOSE</a:t>
            </a:r>
          </a:p>
          <a:p>
            <a:pPr lvl="1" fontAlgn="ctr"/>
            <a:r>
              <a:rPr lang="en-US" dirty="0"/>
              <a:t>PLAYER FAR</a:t>
            </a:r>
          </a:p>
          <a:p>
            <a:endParaRPr lang="en-US" dirty="0"/>
          </a:p>
          <a:p>
            <a:r>
              <a:rPr lang="en-US" dirty="0"/>
              <a:t>The “AI Enemy” must follow the Decision Tree:</a:t>
            </a:r>
          </a:p>
          <a:p>
            <a:pPr lvl="1" fontAlgn="ctr"/>
            <a:r>
              <a:rPr lang="en-US" dirty="0"/>
              <a:t>If </a:t>
            </a:r>
            <a:r>
              <a:rPr lang="en-US" b="1" dirty="0"/>
              <a:t>not visible</a:t>
            </a:r>
            <a:r>
              <a:rPr lang="en-US" dirty="0"/>
              <a:t> → Patrol</a:t>
            </a:r>
          </a:p>
          <a:p>
            <a:pPr lvl="1" fontAlgn="ctr"/>
            <a:r>
              <a:rPr lang="en-US" dirty="0"/>
              <a:t>If </a:t>
            </a:r>
            <a:r>
              <a:rPr lang="en-US" b="1" dirty="0"/>
              <a:t>visible</a:t>
            </a:r>
            <a:r>
              <a:rPr lang="en-US" dirty="0"/>
              <a:t> and </a:t>
            </a:r>
            <a:r>
              <a:rPr lang="en-US" b="1" dirty="0"/>
              <a:t>far</a:t>
            </a:r>
            <a:r>
              <a:rPr lang="en-US" dirty="0"/>
              <a:t> → Walk closer</a:t>
            </a:r>
          </a:p>
          <a:p>
            <a:pPr lvl="1" fontAlgn="ctr"/>
            <a:r>
              <a:rPr lang="en-US" dirty="0"/>
              <a:t>If </a:t>
            </a:r>
            <a:r>
              <a:rPr lang="en-US" b="1" dirty="0"/>
              <a:t>visible</a:t>
            </a:r>
            <a:r>
              <a:rPr lang="en-US" dirty="0"/>
              <a:t> and </a:t>
            </a:r>
            <a:r>
              <a:rPr lang="en-US" b="1" dirty="0"/>
              <a:t>close</a:t>
            </a:r>
            <a:r>
              <a:rPr lang="en-US" dirty="0"/>
              <a:t> → Attack (pretend)</a:t>
            </a:r>
          </a:p>
          <a:p>
            <a:endParaRPr lang="en-US" dirty="0"/>
          </a:p>
        </p:txBody>
      </p:sp>
      <p:sp>
        <p:nvSpPr>
          <p:cNvPr id="3" name="Text Placeholder 2">
            <a:extLst>
              <a:ext uri="{FF2B5EF4-FFF2-40B4-BE49-F238E27FC236}">
                <a16:creationId xmlns:a16="http://schemas.microsoft.com/office/drawing/2014/main" id="{42333E44-A91C-6423-10B7-5F685E694128}"/>
              </a:ext>
            </a:extLst>
          </p:cNvPr>
          <p:cNvSpPr>
            <a:spLocks noGrp="1"/>
          </p:cNvSpPr>
          <p:nvPr>
            <p:ph type="body" sz="quarter" idx="10"/>
          </p:nvPr>
        </p:nvSpPr>
        <p:spPr/>
        <p:txBody>
          <a:bodyPr/>
          <a:lstStyle/>
          <a:p>
            <a:r>
              <a:rPr lang="en-US" dirty="0"/>
              <a:t>Game AI</a:t>
            </a:r>
          </a:p>
        </p:txBody>
      </p:sp>
      <p:sp>
        <p:nvSpPr>
          <p:cNvPr id="4" name="Text Placeholder 3">
            <a:extLst>
              <a:ext uri="{FF2B5EF4-FFF2-40B4-BE49-F238E27FC236}">
                <a16:creationId xmlns:a16="http://schemas.microsoft.com/office/drawing/2014/main" id="{F6B6EB9C-0D58-AA07-3E35-7A8B2CD0281B}"/>
              </a:ext>
            </a:extLst>
          </p:cNvPr>
          <p:cNvSpPr>
            <a:spLocks noGrp="1"/>
          </p:cNvSpPr>
          <p:nvPr>
            <p:ph type="body" sz="quarter" idx="13"/>
          </p:nvPr>
        </p:nvSpPr>
        <p:spPr/>
        <p:txBody>
          <a:bodyPr/>
          <a:lstStyle/>
          <a:p>
            <a:r>
              <a:rPr lang="en-US" b="1" dirty="0"/>
              <a:t>Demo: “You Are the Game AI”</a:t>
            </a:r>
            <a:endParaRPr lang="en-US" dirty="0"/>
          </a:p>
          <a:p>
            <a:endParaRPr lang="en-US" dirty="0"/>
          </a:p>
        </p:txBody>
      </p:sp>
    </p:spTree>
    <p:extLst>
      <p:ext uri="{BB962C8B-B14F-4D97-AF65-F5344CB8AC3E}">
        <p14:creationId xmlns:p14="http://schemas.microsoft.com/office/powerpoint/2010/main" val="2853355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2FCF7-3210-76FF-A40B-4DC8DC4071D1}"/>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48155162-F03D-0430-C209-7EEA4B3D50A6}"/>
              </a:ext>
            </a:extLst>
          </p:cNvPr>
          <p:cNvSpPr>
            <a:spLocks noGrp="1"/>
          </p:cNvSpPr>
          <p:nvPr>
            <p:ph type="body" sz="quarter" idx="12"/>
          </p:nvPr>
        </p:nvSpPr>
        <p:spPr/>
        <p:txBody>
          <a:bodyPr>
            <a:normAutofit fontScale="92500" lnSpcReduction="10000"/>
          </a:bodyPr>
          <a:lstStyle/>
          <a:p>
            <a:r>
              <a:rPr lang="en-US" dirty="0"/>
              <a:t>Try It Yourself: ChatGPT</a:t>
            </a:r>
          </a:p>
          <a:p>
            <a:endParaRPr lang="en-US" dirty="0"/>
          </a:p>
        </p:txBody>
      </p:sp>
    </p:spTree>
    <p:extLst>
      <p:ext uri="{BB962C8B-B14F-4D97-AF65-F5344CB8AC3E}">
        <p14:creationId xmlns:p14="http://schemas.microsoft.com/office/powerpoint/2010/main" val="2111782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8D3C3-C1FE-0783-9979-EA7AA656C1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E9795E-C04D-FEFC-9181-4EAAB56FC719}"/>
              </a:ext>
            </a:extLst>
          </p:cNvPr>
          <p:cNvSpPr>
            <a:spLocks noGrp="1"/>
          </p:cNvSpPr>
          <p:nvPr>
            <p:ph idx="1"/>
          </p:nvPr>
        </p:nvSpPr>
        <p:spPr>
          <a:xfrm>
            <a:off x="279399" y="1313608"/>
            <a:ext cx="7982857" cy="4906218"/>
          </a:xfrm>
        </p:spPr>
        <p:txBody>
          <a:bodyPr>
            <a:normAutofit lnSpcReduction="10000"/>
          </a:bodyPr>
          <a:lstStyle/>
          <a:p>
            <a:r>
              <a:rPr lang="en-US" b="1" dirty="0"/>
              <a:t>ChatGPT</a:t>
            </a:r>
            <a:r>
              <a:rPr lang="en-US" dirty="0"/>
              <a:t> is an AI that learned from a huge amount of text - books, websites, conversations</a:t>
            </a:r>
          </a:p>
          <a:p>
            <a:r>
              <a:rPr lang="en-US" dirty="0"/>
              <a:t>It uses a Large Language Model, or </a:t>
            </a:r>
            <a:r>
              <a:rPr lang="en-US" b="1" dirty="0"/>
              <a:t>LLM</a:t>
            </a:r>
          </a:p>
          <a:p>
            <a:r>
              <a:rPr lang="en-US" dirty="0"/>
              <a:t>When you type something, it guesses the next word, then the next word, building a full answer.</a:t>
            </a:r>
          </a:p>
          <a:p>
            <a:r>
              <a:rPr lang="en-US" dirty="0"/>
              <a:t>AI builds a sentence one word at a time. It picks the best next word based on everything it has learned.</a:t>
            </a:r>
          </a:p>
          <a:p>
            <a:pPr lvl="1"/>
            <a:r>
              <a:rPr lang="en-US" b="1" dirty="0"/>
              <a:t>Like Building a Burger-&gt; </a:t>
            </a:r>
            <a:r>
              <a:rPr lang="en-US" dirty="0"/>
              <a:t>one ingredient at a time</a:t>
            </a:r>
          </a:p>
          <a:p>
            <a:pPr lvl="1"/>
            <a:r>
              <a:rPr lang="en-US" b="1" dirty="0"/>
              <a:t>Like autocomplete, but supercharged</a:t>
            </a:r>
            <a:endParaRPr lang="en-US" dirty="0"/>
          </a:p>
          <a:p>
            <a:endParaRPr lang="en-US" b="1" dirty="0"/>
          </a:p>
          <a:p>
            <a:endParaRPr lang="en-US" dirty="0"/>
          </a:p>
          <a:p>
            <a:pPr marL="0" indent="0">
              <a:buNone/>
            </a:pPr>
            <a:endParaRPr lang="en-US" dirty="0"/>
          </a:p>
          <a:p>
            <a:endParaRPr lang="en-US" dirty="0"/>
          </a:p>
        </p:txBody>
      </p:sp>
      <p:sp>
        <p:nvSpPr>
          <p:cNvPr id="3" name="Text Placeholder 2">
            <a:extLst>
              <a:ext uri="{FF2B5EF4-FFF2-40B4-BE49-F238E27FC236}">
                <a16:creationId xmlns:a16="http://schemas.microsoft.com/office/drawing/2014/main" id="{F8723CEF-9AB7-297A-DE18-A1F6AB2D388E}"/>
              </a:ext>
            </a:extLst>
          </p:cNvPr>
          <p:cNvSpPr>
            <a:spLocks noGrp="1"/>
          </p:cNvSpPr>
          <p:nvPr>
            <p:ph type="body" sz="quarter" idx="10"/>
          </p:nvPr>
        </p:nvSpPr>
        <p:spPr/>
        <p:txBody>
          <a:bodyPr/>
          <a:lstStyle/>
          <a:p>
            <a:r>
              <a:rPr lang="en-US" dirty="0"/>
              <a:t>What is ChatGPT</a:t>
            </a:r>
          </a:p>
          <a:p>
            <a:endParaRPr lang="en-US" dirty="0"/>
          </a:p>
        </p:txBody>
      </p:sp>
      <p:pic>
        <p:nvPicPr>
          <p:cNvPr id="6" name="Picture 5">
            <a:extLst>
              <a:ext uri="{FF2B5EF4-FFF2-40B4-BE49-F238E27FC236}">
                <a16:creationId xmlns:a16="http://schemas.microsoft.com/office/drawing/2014/main" id="{A3280B37-5B8F-DC4A-178C-E1F7E249DB93}"/>
              </a:ext>
            </a:extLst>
          </p:cNvPr>
          <p:cNvPicPr>
            <a:picLocks noChangeAspect="1"/>
          </p:cNvPicPr>
          <p:nvPr/>
        </p:nvPicPr>
        <p:blipFill>
          <a:blip r:embed="rId3"/>
          <a:stretch>
            <a:fillRect/>
          </a:stretch>
        </p:blipFill>
        <p:spPr>
          <a:xfrm>
            <a:off x="8121468" y="1313607"/>
            <a:ext cx="3886200" cy="2590800"/>
          </a:xfrm>
          <a:prstGeom prst="rect">
            <a:avLst/>
          </a:prstGeom>
        </p:spPr>
      </p:pic>
    </p:spTree>
    <p:extLst>
      <p:ext uri="{BB962C8B-B14F-4D97-AF65-F5344CB8AC3E}">
        <p14:creationId xmlns:p14="http://schemas.microsoft.com/office/powerpoint/2010/main" val="806303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7F79C-0652-01DC-16AF-299A389C61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51D388-8BEF-CC95-6669-48201BDFD187}"/>
              </a:ext>
            </a:extLst>
          </p:cNvPr>
          <p:cNvSpPr>
            <a:spLocks noGrp="1"/>
          </p:cNvSpPr>
          <p:nvPr>
            <p:ph idx="1"/>
          </p:nvPr>
        </p:nvSpPr>
        <p:spPr/>
        <p:txBody>
          <a:bodyPr>
            <a:normAutofit/>
          </a:bodyPr>
          <a:lstStyle/>
          <a:p>
            <a:r>
              <a:rPr lang="en-US" dirty="0"/>
              <a:t>ChatGPT is smart but not perfect.</a:t>
            </a:r>
          </a:p>
          <a:p>
            <a:r>
              <a:rPr lang="en-US" dirty="0"/>
              <a:t>It can make mistakes, and sometimes it sounds confident even if it’s wrong.”</a:t>
            </a:r>
          </a:p>
          <a:p>
            <a:r>
              <a:rPr lang="en-US" dirty="0"/>
              <a:t>Never share your real name, address, school, or personal info.</a:t>
            </a:r>
          </a:p>
          <a:p>
            <a:r>
              <a:rPr lang="en-US" dirty="0"/>
              <a:t>If you see something weird or confusing, ask your instructor.</a:t>
            </a:r>
          </a:p>
          <a:p>
            <a:pPr lvl="1" fontAlgn="ctr"/>
            <a:endParaRPr lang="en-US" dirty="0"/>
          </a:p>
        </p:txBody>
      </p:sp>
      <p:sp>
        <p:nvSpPr>
          <p:cNvPr id="3" name="Text Placeholder 2">
            <a:extLst>
              <a:ext uri="{FF2B5EF4-FFF2-40B4-BE49-F238E27FC236}">
                <a16:creationId xmlns:a16="http://schemas.microsoft.com/office/drawing/2014/main" id="{9F6DD995-CF3A-FCAA-7FEC-0161485562D9}"/>
              </a:ext>
            </a:extLst>
          </p:cNvPr>
          <p:cNvSpPr>
            <a:spLocks noGrp="1"/>
          </p:cNvSpPr>
          <p:nvPr>
            <p:ph type="body" sz="quarter" idx="10"/>
          </p:nvPr>
        </p:nvSpPr>
        <p:spPr/>
        <p:txBody>
          <a:bodyPr/>
          <a:lstStyle/>
          <a:p>
            <a:r>
              <a:rPr lang="en-US" dirty="0"/>
              <a:t>Try It Yourself: ChatGPT</a:t>
            </a:r>
          </a:p>
          <a:p>
            <a:endParaRPr lang="en-US" dirty="0"/>
          </a:p>
        </p:txBody>
      </p:sp>
      <p:sp>
        <p:nvSpPr>
          <p:cNvPr id="4" name="Text Placeholder 3">
            <a:extLst>
              <a:ext uri="{FF2B5EF4-FFF2-40B4-BE49-F238E27FC236}">
                <a16:creationId xmlns:a16="http://schemas.microsoft.com/office/drawing/2014/main" id="{7D07324C-59ED-FE3A-81B5-C4C827E80C5C}"/>
              </a:ext>
            </a:extLst>
          </p:cNvPr>
          <p:cNvSpPr>
            <a:spLocks noGrp="1"/>
          </p:cNvSpPr>
          <p:nvPr>
            <p:ph type="body" sz="quarter" idx="13"/>
          </p:nvPr>
        </p:nvSpPr>
        <p:spPr>
          <a:xfrm>
            <a:off x="279400" y="597535"/>
            <a:ext cx="11587480" cy="716072"/>
          </a:xfrm>
        </p:spPr>
        <p:txBody>
          <a:bodyPr/>
          <a:lstStyle/>
          <a:p>
            <a:r>
              <a:rPr lang="en-US" b="1" dirty="0"/>
              <a:t>Safety &amp; Behavior Guidance</a:t>
            </a:r>
            <a:endParaRPr lang="en-US" dirty="0"/>
          </a:p>
        </p:txBody>
      </p:sp>
    </p:spTree>
    <p:extLst>
      <p:ext uri="{BB962C8B-B14F-4D97-AF65-F5344CB8AC3E}">
        <p14:creationId xmlns:p14="http://schemas.microsoft.com/office/powerpoint/2010/main" val="794805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52E51-5379-5DD6-B1B0-8699E210878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83C6A7-9DF3-CEE0-21AF-DAE9D253E986}"/>
              </a:ext>
            </a:extLst>
          </p:cNvPr>
          <p:cNvSpPr>
            <a:spLocks noGrp="1"/>
          </p:cNvSpPr>
          <p:nvPr>
            <p:ph idx="1"/>
          </p:nvPr>
        </p:nvSpPr>
        <p:spPr/>
        <p:txBody>
          <a:bodyPr>
            <a:normAutofit fontScale="92500" lnSpcReduction="20000"/>
          </a:bodyPr>
          <a:lstStyle/>
          <a:p>
            <a:r>
              <a:rPr lang="en-US" dirty="0"/>
              <a:t>What should we ask the AI first? Something fun or silly?</a:t>
            </a:r>
          </a:p>
          <a:p>
            <a:pPr lvl="2" fontAlgn="ctr"/>
            <a:r>
              <a:rPr lang="en-US" dirty="0"/>
              <a:t>“Tell me a fun fact about space.”</a:t>
            </a:r>
          </a:p>
          <a:p>
            <a:pPr lvl="2" fontAlgn="ctr"/>
            <a:r>
              <a:rPr lang="en-US" dirty="0"/>
              <a:t>“What superpower should I have and why?”</a:t>
            </a:r>
          </a:p>
          <a:p>
            <a:pPr lvl="2" fontAlgn="ctr"/>
            <a:r>
              <a:rPr lang="en-US" dirty="0"/>
              <a:t>“Explain AI using only emojis.”</a:t>
            </a:r>
          </a:p>
          <a:p>
            <a:pPr lvl="2" fontAlgn="ctr"/>
            <a:r>
              <a:rPr lang="en-US" dirty="0"/>
              <a:t>“Write a poem about a robot who wants pizza.”</a:t>
            </a:r>
          </a:p>
          <a:p>
            <a:pPr lvl="2" fontAlgn="ctr"/>
            <a:r>
              <a:rPr lang="en-US" dirty="0"/>
              <a:t>“Would cats or dogs make better astronauts?”</a:t>
            </a:r>
          </a:p>
          <a:p>
            <a:pPr lvl="2" fontAlgn="ctr"/>
            <a:r>
              <a:rPr lang="en-US" dirty="0"/>
              <a:t>“Make a riddle for me to solve.”</a:t>
            </a:r>
          </a:p>
          <a:p>
            <a:pPr lvl="2" fontAlgn="ctr"/>
            <a:r>
              <a:rPr lang="en-US" dirty="0"/>
              <a:t>“Give me a story that ends with a twist.”</a:t>
            </a:r>
          </a:p>
          <a:p>
            <a:pPr fontAlgn="ctr"/>
            <a:r>
              <a:rPr lang="en-US" dirty="0"/>
              <a:t>It’s like having a super-smart friend who has read almost everything online.</a:t>
            </a:r>
          </a:p>
          <a:p>
            <a:pPr marL="914400" lvl="2" indent="0" fontAlgn="ctr">
              <a:buNone/>
            </a:pPr>
            <a:endParaRPr lang="en-US" dirty="0"/>
          </a:p>
          <a:p>
            <a:pPr lvl="2" fontAlgn="ctr"/>
            <a:endParaRPr lang="en-US" dirty="0"/>
          </a:p>
          <a:p>
            <a:r>
              <a:rPr lang="en-US" b="1" dirty="0"/>
              <a:t>Try ChatGPT</a:t>
            </a:r>
          </a:p>
          <a:p>
            <a:pPr lvl="1" fontAlgn="ctr"/>
            <a:r>
              <a:rPr lang="en-US" dirty="0"/>
              <a:t>Ask one fun question</a:t>
            </a:r>
          </a:p>
          <a:p>
            <a:pPr lvl="1" fontAlgn="ctr"/>
            <a:r>
              <a:rPr lang="en-US" dirty="0"/>
              <a:t>Ask one serious question</a:t>
            </a:r>
          </a:p>
          <a:p>
            <a:pPr lvl="1" fontAlgn="ctr"/>
            <a:r>
              <a:rPr lang="en-US" dirty="0"/>
              <a:t>Ask one creative challenge</a:t>
            </a:r>
          </a:p>
          <a:p>
            <a:pPr lvl="1" fontAlgn="ctr"/>
            <a:endParaRPr lang="en-US" dirty="0"/>
          </a:p>
        </p:txBody>
      </p:sp>
      <p:sp>
        <p:nvSpPr>
          <p:cNvPr id="3" name="Text Placeholder 2">
            <a:extLst>
              <a:ext uri="{FF2B5EF4-FFF2-40B4-BE49-F238E27FC236}">
                <a16:creationId xmlns:a16="http://schemas.microsoft.com/office/drawing/2014/main" id="{0AD9BE1F-259F-DA9A-5767-5044CA10F835}"/>
              </a:ext>
            </a:extLst>
          </p:cNvPr>
          <p:cNvSpPr>
            <a:spLocks noGrp="1"/>
          </p:cNvSpPr>
          <p:nvPr>
            <p:ph type="body" sz="quarter" idx="10"/>
          </p:nvPr>
        </p:nvSpPr>
        <p:spPr/>
        <p:txBody>
          <a:bodyPr/>
          <a:lstStyle/>
          <a:p>
            <a:r>
              <a:rPr lang="en-US" dirty="0"/>
              <a:t>Try It Yourself: ChatGPT</a:t>
            </a:r>
          </a:p>
          <a:p>
            <a:endParaRPr lang="en-US" dirty="0"/>
          </a:p>
        </p:txBody>
      </p:sp>
    </p:spTree>
    <p:extLst>
      <p:ext uri="{BB962C8B-B14F-4D97-AF65-F5344CB8AC3E}">
        <p14:creationId xmlns:p14="http://schemas.microsoft.com/office/powerpoint/2010/main" val="3869481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CE715-B148-9E4B-637C-5D9C922FE43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DC6C95D-4CA0-41BD-E173-C6A2BF7A9321}"/>
              </a:ext>
            </a:extLst>
          </p:cNvPr>
          <p:cNvSpPr>
            <a:spLocks noGrp="1"/>
          </p:cNvSpPr>
          <p:nvPr>
            <p:ph type="body" sz="quarter" idx="10"/>
          </p:nvPr>
        </p:nvSpPr>
        <p:spPr/>
        <p:txBody>
          <a:bodyPr/>
          <a:lstStyle/>
          <a:p>
            <a:r>
              <a:rPr lang="en-US" dirty="0"/>
              <a:t>Example AI Stories</a:t>
            </a:r>
          </a:p>
          <a:p>
            <a:endParaRPr lang="en-US" dirty="0"/>
          </a:p>
        </p:txBody>
      </p:sp>
      <p:pic>
        <p:nvPicPr>
          <p:cNvPr id="4" name="Online Media 3" descr="【橘猫私房菜】AI生成西红柿炒鸡蛋！🍅💥">
            <a:hlinkClick r:id="" action="ppaction://media"/>
            <a:extLst>
              <a:ext uri="{FF2B5EF4-FFF2-40B4-BE49-F238E27FC236}">
                <a16:creationId xmlns:a16="http://schemas.microsoft.com/office/drawing/2014/main" id="{64320D06-04AD-EF0F-6CCB-2058E413D68A}"/>
              </a:ext>
            </a:extLst>
          </p:cNvPr>
          <p:cNvPicPr>
            <a:picLocks noRot="1" noChangeAspect="1"/>
          </p:cNvPicPr>
          <p:nvPr>
            <a:videoFile r:link="rId1"/>
          </p:nvPr>
        </p:nvPicPr>
        <p:blipFill>
          <a:blip r:embed="rId5"/>
          <a:stretch>
            <a:fillRect/>
          </a:stretch>
        </p:blipFill>
        <p:spPr>
          <a:xfrm>
            <a:off x="3005482" y="2494428"/>
            <a:ext cx="1435100" cy="2540000"/>
          </a:xfrm>
          <a:prstGeom prst="rect">
            <a:avLst/>
          </a:prstGeom>
        </p:spPr>
      </p:pic>
      <p:pic>
        <p:nvPicPr>
          <p:cNvPr id="5" name="Online Media 4" descr="Coca-Cola | Holidays Are Coming">
            <a:hlinkClick r:id="" action="ppaction://media"/>
            <a:extLst>
              <a:ext uri="{FF2B5EF4-FFF2-40B4-BE49-F238E27FC236}">
                <a16:creationId xmlns:a16="http://schemas.microsoft.com/office/drawing/2014/main" id="{C38BA81C-61C6-C0B3-CA39-3BC4227C98D4}"/>
              </a:ext>
            </a:extLst>
          </p:cNvPr>
          <p:cNvPicPr>
            <a:picLocks noRot="1" noChangeAspect="1"/>
          </p:cNvPicPr>
          <p:nvPr>
            <a:videoFile r:link="rId2"/>
          </p:nvPr>
        </p:nvPicPr>
        <p:blipFill>
          <a:blip r:embed="rId6"/>
          <a:stretch>
            <a:fillRect/>
          </a:stretch>
        </p:blipFill>
        <p:spPr>
          <a:xfrm>
            <a:off x="6588643" y="2494428"/>
            <a:ext cx="2540000" cy="2540000"/>
          </a:xfrm>
          <a:prstGeom prst="rect">
            <a:avLst/>
          </a:prstGeom>
        </p:spPr>
      </p:pic>
      <p:sp>
        <p:nvSpPr>
          <p:cNvPr id="7" name="TextBox 6">
            <a:extLst>
              <a:ext uri="{FF2B5EF4-FFF2-40B4-BE49-F238E27FC236}">
                <a16:creationId xmlns:a16="http://schemas.microsoft.com/office/drawing/2014/main" id="{C0FB6FC4-9B52-F5B5-0D7E-9045BA6686F1}"/>
              </a:ext>
            </a:extLst>
          </p:cNvPr>
          <p:cNvSpPr txBox="1"/>
          <p:nvPr/>
        </p:nvSpPr>
        <p:spPr>
          <a:xfrm>
            <a:off x="6107574" y="5110983"/>
            <a:ext cx="4060065" cy="646331"/>
          </a:xfrm>
          <a:prstGeom prst="rect">
            <a:avLst/>
          </a:prstGeom>
          <a:noFill/>
        </p:spPr>
        <p:txBody>
          <a:bodyPr wrap="square">
            <a:spAutoFit/>
          </a:bodyPr>
          <a:lstStyle/>
          <a:p>
            <a:r>
              <a:rPr lang="en-US" b="1" dirty="0"/>
              <a:t>Coca-Cola “Holidays Are Coming”</a:t>
            </a:r>
            <a:br>
              <a:rPr lang="en-US" dirty="0"/>
            </a:br>
            <a:r>
              <a:rPr lang="en-US" dirty="0"/>
              <a:t>An AI-generated ad-style video</a:t>
            </a:r>
            <a:endParaRPr lang="en-US" i="0" dirty="0">
              <a:effectLst/>
              <a:latin typeface="Roboto" panose="02000000000000000000" pitchFamily="2" charset="0"/>
            </a:endParaRPr>
          </a:p>
        </p:txBody>
      </p:sp>
      <p:sp>
        <p:nvSpPr>
          <p:cNvPr id="8" name="TextBox 7">
            <a:extLst>
              <a:ext uri="{FF2B5EF4-FFF2-40B4-BE49-F238E27FC236}">
                <a16:creationId xmlns:a16="http://schemas.microsoft.com/office/drawing/2014/main" id="{ED2D665B-C81F-96FD-A887-03DF69E10133}"/>
              </a:ext>
            </a:extLst>
          </p:cNvPr>
          <p:cNvSpPr txBox="1"/>
          <p:nvPr/>
        </p:nvSpPr>
        <p:spPr>
          <a:xfrm>
            <a:off x="1736202" y="5110984"/>
            <a:ext cx="4236333" cy="646331"/>
          </a:xfrm>
          <a:prstGeom prst="rect">
            <a:avLst/>
          </a:prstGeom>
          <a:noFill/>
        </p:spPr>
        <p:txBody>
          <a:bodyPr wrap="square">
            <a:spAutoFit/>
          </a:bodyPr>
          <a:lstStyle/>
          <a:p>
            <a:r>
              <a:rPr lang="en-US" b="1" dirty="0"/>
              <a:t>“Scrambled Eggs with Tomatoes”</a:t>
            </a:r>
            <a:br>
              <a:rPr lang="en-US" dirty="0"/>
            </a:br>
            <a:r>
              <a:rPr lang="en-US" dirty="0"/>
              <a:t>An AI-generated short story video</a:t>
            </a:r>
          </a:p>
        </p:txBody>
      </p:sp>
      <p:sp>
        <p:nvSpPr>
          <p:cNvPr id="10" name="TextBox 9">
            <a:extLst>
              <a:ext uri="{FF2B5EF4-FFF2-40B4-BE49-F238E27FC236}">
                <a16:creationId xmlns:a16="http://schemas.microsoft.com/office/drawing/2014/main" id="{E2B3EB88-2E69-BDEB-CFDB-EA764A66660C}"/>
              </a:ext>
            </a:extLst>
          </p:cNvPr>
          <p:cNvSpPr txBox="1"/>
          <p:nvPr/>
        </p:nvSpPr>
        <p:spPr>
          <a:xfrm>
            <a:off x="281089" y="1177242"/>
            <a:ext cx="11236124" cy="646331"/>
          </a:xfrm>
          <a:prstGeom prst="rect">
            <a:avLst/>
          </a:prstGeom>
          <a:noFill/>
        </p:spPr>
        <p:txBody>
          <a:bodyPr wrap="square">
            <a:spAutoFit/>
          </a:bodyPr>
          <a:lstStyle/>
          <a:p>
            <a:r>
              <a:rPr lang="en-US" dirty="0"/>
              <a:t>Here are examples of short AI-generated stories you can create using images, animation, and narration.</a:t>
            </a:r>
            <a:br>
              <a:rPr lang="en-US" dirty="0"/>
            </a:br>
            <a:r>
              <a:rPr lang="en-US" dirty="0">
                <a:solidFill>
                  <a:srgbClr val="7030A0"/>
                </a:solidFill>
              </a:rPr>
              <a:t>These examples show what you can create by the end of the workshop.</a:t>
            </a:r>
          </a:p>
        </p:txBody>
      </p:sp>
      <p:sp>
        <p:nvSpPr>
          <p:cNvPr id="11" name="Text Placeholder 3">
            <a:extLst>
              <a:ext uri="{FF2B5EF4-FFF2-40B4-BE49-F238E27FC236}">
                <a16:creationId xmlns:a16="http://schemas.microsoft.com/office/drawing/2014/main" id="{8F5D6A12-70D3-3907-DE9C-B752ABE804BD}"/>
              </a:ext>
            </a:extLst>
          </p:cNvPr>
          <p:cNvSpPr>
            <a:spLocks noGrp="1"/>
          </p:cNvSpPr>
          <p:nvPr>
            <p:ph type="body" sz="quarter" idx="13"/>
          </p:nvPr>
        </p:nvSpPr>
        <p:spPr>
          <a:xfrm>
            <a:off x="325437" y="620050"/>
            <a:ext cx="11587163" cy="715963"/>
          </a:xfrm>
        </p:spPr>
        <p:txBody>
          <a:bodyPr/>
          <a:lstStyle/>
          <a:p>
            <a:r>
              <a:rPr lang="en-US" dirty="0"/>
              <a:t>Here are some fun AI-generated stories to give you ideas</a:t>
            </a:r>
          </a:p>
        </p:txBody>
      </p:sp>
      <p:cxnSp>
        <p:nvCxnSpPr>
          <p:cNvPr id="15" name="Straight Connector 14">
            <a:extLst>
              <a:ext uri="{FF2B5EF4-FFF2-40B4-BE49-F238E27FC236}">
                <a16:creationId xmlns:a16="http://schemas.microsoft.com/office/drawing/2014/main" id="{2F5300F2-B247-FFB9-7916-8A4B129F2B43}"/>
              </a:ext>
            </a:extLst>
          </p:cNvPr>
          <p:cNvCxnSpPr>
            <a:cxnSpLocks/>
          </p:cNvCxnSpPr>
          <p:nvPr/>
        </p:nvCxnSpPr>
        <p:spPr>
          <a:xfrm>
            <a:off x="406460" y="1943207"/>
            <a:ext cx="1052004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57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7C2F7-60F9-3116-1C09-C3FE2C331CB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5CEEF3-AA74-D9AB-8031-89CDA34232D9}"/>
              </a:ext>
            </a:extLst>
          </p:cNvPr>
          <p:cNvSpPr>
            <a:spLocks noGrp="1"/>
          </p:cNvSpPr>
          <p:nvPr>
            <p:ph idx="1"/>
          </p:nvPr>
        </p:nvSpPr>
        <p:spPr/>
        <p:txBody>
          <a:bodyPr>
            <a:normAutofit/>
          </a:bodyPr>
          <a:lstStyle/>
          <a:p>
            <a:r>
              <a:rPr lang="en-US" dirty="0"/>
              <a:t>A super simple rule:</a:t>
            </a:r>
          </a:p>
          <a:p>
            <a:pPr marL="0" indent="0">
              <a:buNone/>
            </a:pPr>
            <a:r>
              <a:rPr lang="en-US" dirty="0"/>
              <a:t>	“If you want better answers, ask better questions.”</a:t>
            </a:r>
          </a:p>
          <a:p>
            <a:pPr marL="0" indent="0">
              <a:buNone/>
            </a:pPr>
            <a:endParaRPr lang="en-US" dirty="0"/>
          </a:p>
          <a:p>
            <a:r>
              <a:rPr lang="en-US" dirty="0"/>
              <a:t>Example:</a:t>
            </a:r>
          </a:p>
          <a:p>
            <a:pPr lvl="1" fontAlgn="ctr"/>
            <a:r>
              <a:rPr lang="en-US" dirty="0"/>
              <a:t>OK: “Explain dinosaurs.”</a:t>
            </a:r>
          </a:p>
          <a:p>
            <a:pPr lvl="1" fontAlgn="ctr"/>
            <a:r>
              <a:rPr lang="en-US" dirty="0"/>
              <a:t>Better: “Explain dinosaurs to a 5-year-old using emojis.”</a:t>
            </a:r>
          </a:p>
          <a:p>
            <a:pPr lvl="1" fontAlgn="ctr"/>
            <a:endParaRPr lang="en-US" dirty="0"/>
          </a:p>
        </p:txBody>
      </p:sp>
      <p:sp>
        <p:nvSpPr>
          <p:cNvPr id="3" name="Text Placeholder 2">
            <a:extLst>
              <a:ext uri="{FF2B5EF4-FFF2-40B4-BE49-F238E27FC236}">
                <a16:creationId xmlns:a16="http://schemas.microsoft.com/office/drawing/2014/main" id="{C6A54569-F721-E72F-6079-E33DF9B9D858}"/>
              </a:ext>
            </a:extLst>
          </p:cNvPr>
          <p:cNvSpPr>
            <a:spLocks noGrp="1"/>
          </p:cNvSpPr>
          <p:nvPr>
            <p:ph type="body" sz="quarter" idx="10"/>
          </p:nvPr>
        </p:nvSpPr>
        <p:spPr/>
        <p:txBody>
          <a:bodyPr/>
          <a:lstStyle/>
          <a:p>
            <a:r>
              <a:rPr lang="en-US" dirty="0"/>
              <a:t>Try It Yourself: ChatGPT</a:t>
            </a:r>
          </a:p>
          <a:p>
            <a:endParaRPr lang="en-US" dirty="0"/>
          </a:p>
        </p:txBody>
      </p:sp>
      <p:sp>
        <p:nvSpPr>
          <p:cNvPr id="4" name="Text Placeholder 3">
            <a:extLst>
              <a:ext uri="{FF2B5EF4-FFF2-40B4-BE49-F238E27FC236}">
                <a16:creationId xmlns:a16="http://schemas.microsoft.com/office/drawing/2014/main" id="{440CC3F8-4779-6A23-3E44-8193A76EE3B9}"/>
              </a:ext>
            </a:extLst>
          </p:cNvPr>
          <p:cNvSpPr>
            <a:spLocks noGrp="1"/>
          </p:cNvSpPr>
          <p:nvPr>
            <p:ph type="body" sz="quarter" idx="13"/>
          </p:nvPr>
        </p:nvSpPr>
        <p:spPr>
          <a:xfrm>
            <a:off x="279400" y="597535"/>
            <a:ext cx="11587480" cy="716072"/>
          </a:xfrm>
        </p:spPr>
        <p:txBody>
          <a:bodyPr/>
          <a:lstStyle/>
          <a:p>
            <a:r>
              <a:rPr lang="en-US" b="1" dirty="0"/>
              <a:t>Bonus: Prompt Engineering</a:t>
            </a:r>
            <a:endParaRPr lang="en-US" dirty="0"/>
          </a:p>
        </p:txBody>
      </p:sp>
    </p:spTree>
    <p:extLst>
      <p:ext uri="{BB962C8B-B14F-4D97-AF65-F5344CB8AC3E}">
        <p14:creationId xmlns:p14="http://schemas.microsoft.com/office/powerpoint/2010/main" val="2767450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FA54C-9C60-B70B-552A-5FC041E1257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03D009-C91A-5F4D-83AC-9F349E71D1C7}"/>
              </a:ext>
            </a:extLst>
          </p:cNvPr>
          <p:cNvSpPr>
            <a:spLocks noGrp="1"/>
          </p:cNvSpPr>
          <p:nvPr>
            <p:ph idx="1"/>
          </p:nvPr>
        </p:nvSpPr>
        <p:spPr/>
        <p:txBody>
          <a:bodyPr>
            <a:normAutofit fontScale="92500" lnSpcReduction="20000"/>
          </a:bodyPr>
          <a:lstStyle/>
          <a:p>
            <a:pPr fontAlgn="ctr"/>
            <a:r>
              <a:rPr lang="en-US" dirty="0"/>
              <a:t>Make a list</a:t>
            </a:r>
          </a:p>
          <a:p>
            <a:pPr fontAlgn="ctr"/>
            <a:r>
              <a:rPr lang="en-US" dirty="0"/>
              <a:t>Explain something simple</a:t>
            </a:r>
          </a:p>
          <a:p>
            <a:pPr fontAlgn="ctr"/>
            <a:r>
              <a:rPr lang="en-US" dirty="0"/>
              <a:t>Explain something complex</a:t>
            </a:r>
          </a:p>
          <a:p>
            <a:pPr fontAlgn="ctr"/>
            <a:endParaRPr lang="en-US" dirty="0"/>
          </a:p>
          <a:p>
            <a:pPr fontAlgn="ctr"/>
            <a:r>
              <a:rPr lang="en-US" b="1" dirty="0"/>
              <a:t>Dream Vacation Planner </a:t>
            </a:r>
          </a:p>
          <a:p>
            <a:pPr marL="457200" lvl="1" indent="0" fontAlgn="ctr">
              <a:buNone/>
            </a:pPr>
            <a:r>
              <a:rPr lang="en-US" dirty="0"/>
              <a:t>"Plan a perfect day for me at [your dream destination]. Include activities, food, and fun things to do!”</a:t>
            </a:r>
          </a:p>
          <a:p>
            <a:pPr marL="457200" lvl="1" indent="0" fontAlgn="ctr">
              <a:buNone/>
            </a:pPr>
            <a:endParaRPr lang="en-US" b="1" dirty="0"/>
          </a:p>
          <a:p>
            <a:pPr fontAlgn="ctr"/>
            <a:r>
              <a:rPr lang="en-US" b="1" dirty="0"/>
              <a:t>Creative Writing with AI</a:t>
            </a:r>
          </a:p>
          <a:p>
            <a:pPr lvl="1" fontAlgn="ctr"/>
            <a:r>
              <a:rPr lang="en-US" dirty="0"/>
              <a:t>Ask ChatGPT to help you write:</a:t>
            </a:r>
          </a:p>
          <a:p>
            <a:pPr marL="914400" lvl="2" indent="0">
              <a:buNone/>
            </a:pPr>
            <a:r>
              <a:rPr lang="en-US" dirty="0"/>
              <a:t>- A short story about a robot friend</a:t>
            </a:r>
          </a:p>
          <a:p>
            <a:pPr marL="914400" lvl="2" indent="0">
              <a:buNone/>
            </a:pPr>
            <a:r>
              <a:rPr lang="en-US" dirty="0"/>
              <a:t>- A poem about your favorite hobby</a:t>
            </a:r>
          </a:p>
          <a:p>
            <a:pPr marL="914400" lvl="2" indent="0">
              <a:buNone/>
            </a:pPr>
            <a:r>
              <a:rPr lang="en-US" dirty="0"/>
              <a:t>- A funny joke</a:t>
            </a:r>
          </a:p>
          <a:p>
            <a:pPr marL="914400" lvl="2" indent="0">
              <a:buNone/>
            </a:pPr>
            <a:r>
              <a:rPr lang="en-US" dirty="0"/>
              <a:t>- An adventure story</a:t>
            </a:r>
          </a:p>
          <a:p>
            <a:pPr fontAlgn="ctr"/>
            <a:endParaRPr lang="en-US" dirty="0"/>
          </a:p>
          <a:p>
            <a:pPr lvl="1" fontAlgn="ctr"/>
            <a:endParaRPr lang="en-US" dirty="0"/>
          </a:p>
        </p:txBody>
      </p:sp>
      <p:sp>
        <p:nvSpPr>
          <p:cNvPr id="3" name="Text Placeholder 2">
            <a:extLst>
              <a:ext uri="{FF2B5EF4-FFF2-40B4-BE49-F238E27FC236}">
                <a16:creationId xmlns:a16="http://schemas.microsoft.com/office/drawing/2014/main" id="{BAEAFD10-5D9C-504C-9CD7-DB00D3548ADE}"/>
              </a:ext>
            </a:extLst>
          </p:cNvPr>
          <p:cNvSpPr>
            <a:spLocks noGrp="1"/>
          </p:cNvSpPr>
          <p:nvPr>
            <p:ph type="body" sz="quarter" idx="10"/>
          </p:nvPr>
        </p:nvSpPr>
        <p:spPr/>
        <p:txBody>
          <a:bodyPr/>
          <a:lstStyle/>
          <a:p>
            <a:r>
              <a:rPr lang="en-US" dirty="0"/>
              <a:t>Try It Yourself: ChatGPT</a:t>
            </a:r>
          </a:p>
          <a:p>
            <a:endParaRPr lang="en-US" dirty="0"/>
          </a:p>
        </p:txBody>
      </p:sp>
      <p:sp>
        <p:nvSpPr>
          <p:cNvPr id="4" name="Text Placeholder 3">
            <a:extLst>
              <a:ext uri="{FF2B5EF4-FFF2-40B4-BE49-F238E27FC236}">
                <a16:creationId xmlns:a16="http://schemas.microsoft.com/office/drawing/2014/main" id="{FDC286A8-E81B-FA37-6849-9D8A9AD18686}"/>
              </a:ext>
            </a:extLst>
          </p:cNvPr>
          <p:cNvSpPr>
            <a:spLocks noGrp="1"/>
          </p:cNvSpPr>
          <p:nvPr>
            <p:ph type="body" sz="quarter" idx="13"/>
          </p:nvPr>
        </p:nvSpPr>
        <p:spPr>
          <a:xfrm>
            <a:off x="279400" y="597535"/>
            <a:ext cx="11587480" cy="716072"/>
          </a:xfrm>
        </p:spPr>
        <p:txBody>
          <a:bodyPr/>
          <a:lstStyle/>
          <a:p>
            <a:r>
              <a:rPr lang="en-US" b="1" dirty="0"/>
              <a:t>More Challenges</a:t>
            </a:r>
            <a:endParaRPr lang="en-US" dirty="0"/>
          </a:p>
        </p:txBody>
      </p:sp>
    </p:spTree>
    <p:extLst>
      <p:ext uri="{BB962C8B-B14F-4D97-AF65-F5344CB8AC3E}">
        <p14:creationId xmlns:p14="http://schemas.microsoft.com/office/powerpoint/2010/main" val="384378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A689DA-307F-FAF9-2671-A6FD37357518}"/>
              </a:ext>
            </a:extLst>
          </p:cNvPr>
          <p:cNvSpPr>
            <a:spLocks noGrp="1"/>
          </p:cNvSpPr>
          <p:nvPr>
            <p:ph type="body" sz="quarter" idx="12"/>
          </p:nvPr>
        </p:nvSpPr>
        <p:spPr/>
        <p:txBody>
          <a:bodyPr>
            <a:normAutofit fontScale="70000" lnSpcReduction="20000"/>
          </a:bodyPr>
          <a:lstStyle/>
          <a:p>
            <a:r>
              <a:rPr lang="en-US" dirty="0"/>
              <a:t>AI Translation &amp; Language Understanding</a:t>
            </a:r>
          </a:p>
          <a:p>
            <a:endParaRPr lang="en-US" dirty="0"/>
          </a:p>
        </p:txBody>
      </p:sp>
      <p:sp>
        <p:nvSpPr>
          <p:cNvPr id="3" name="Text Placeholder 2">
            <a:extLst>
              <a:ext uri="{FF2B5EF4-FFF2-40B4-BE49-F238E27FC236}">
                <a16:creationId xmlns:a16="http://schemas.microsoft.com/office/drawing/2014/main" id="{F664E0B0-5A58-49F2-2139-DBA64627787E}"/>
              </a:ext>
            </a:extLst>
          </p:cNvPr>
          <p:cNvSpPr>
            <a:spLocks noGrp="1"/>
          </p:cNvSpPr>
          <p:nvPr>
            <p:ph type="body" sz="quarter" idx="13"/>
          </p:nvPr>
        </p:nvSpPr>
        <p:spPr/>
        <p:txBody>
          <a:bodyPr/>
          <a:lstStyle/>
          <a:p>
            <a:r>
              <a:rPr lang="en-US" dirty="0"/>
              <a:t>How AI understands meaning, context, and different languages</a:t>
            </a:r>
          </a:p>
        </p:txBody>
      </p:sp>
    </p:spTree>
    <p:extLst>
      <p:ext uri="{BB962C8B-B14F-4D97-AF65-F5344CB8AC3E}">
        <p14:creationId xmlns:p14="http://schemas.microsoft.com/office/powerpoint/2010/main" val="251347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DBE87-F0E9-81A9-A103-B47CD739C2C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C6E683-107E-1A75-0F3A-50D8870DFCBF}"/>
              </a:ext>
            </a:extLst>
          </p:cNvPr>
          <p:cNvSpPr>
            <a:spLocks noGrp="1"/>
          </p:cNvSpPr>
          <p:nvPr>
            <p:ph idx="1"/>
          </p:nvPr>
        </p:nvSpPr>
        <p:spPr>
          <a:xfrm>
            <a:off x="279399" y="1313608"/>
            <a:ext cx="7536543" cy="4906218"/>
          </a:xfrm>
        </p:spPr>
        <p:txBody>
          <a:bodyPr>
            <a:normAutofit/>
          </a:bodyPr>
          <a:lstStyle/>
          <a:p>
            <a:pPr fontAlgn="ctr"/>
            <a:r>
              <a:rPr lang="en-US" dirty="0"/>
              <a:t>AI translation works because the model has learned from huge amounts of text in many languages – Books, Websites, Articles, Conversations, etc.</a:t>
            </a:r>
          </a:p>
          <a:p>
            <a:pPr fontAlgn="ctr"/>
            <a:r>
              <a:rPr lang="en-US" dirty="0"/>
              <a:t>It learns how words, grammar, and patterns match across languages.</a:t>
            </a:r>
          </a:p>
          <a:p>
            <a:r>
              <a:rPr lang="en-US" dirty="0"/>
              <a:t>Translation is about converting </a:t>
            </a:r>
            <a:r>
              <a:rPr lang="en-US" b="1" dirty="0"/>
              <a:t>meaning</a:t>
            </a:r>
            <a:r>
              <a:rPr lang="en-US" dirty="0"/>
              <a:t>, not swapping </a:t>
            </a:r>
            <a:r>
              <a:rPr lang="en-US" b="1" dirty="0"/>
              <a:t>words </a:t>
            </a:r>
            <a:r>
              <a:rPr lang="en-US" dirty="0"/>
              <a:t>— it’s trying to understand the meaning, then express that meaning in another language.</a:t>
            </a:r>
          </a:p>
          <a:p>
            <a:endParaRPr lang="en-US" b="1" dirty="0"/>
          </a:p>
          <a:p>
            <a:endParaRPr lang="en-US" dirty="0"/>
          </a:p>
          <a:p>
            <a:pPr marL="0" indent="0">
              <a:buNone/>
            </a:pPr>
            <a:endParaRPr lang="en-US" dirty="0"/>
          </a:p>
          <a:p>
            <a:endParaRPr lang="en-US" dirty="0"/>
          </a:p>
        </p:txBody>
      </p:sp>
      <p:sp>
        <p:nvSpPr>
          <p:cNvPr id="3" name="Text Placeholder 2">
            <a:extLst>
              <a:ext uri="{FF2B5EF4-FFF2-40B4-BE49-F238E27FC236}">
                <a16:creationId xmlns:a16="http://schemas.microsoft.com/office/drawing/2014/main" id="{2F5179D2-D66F-A1CD-B853-88F1214B6F3E}"/>
              </a:ext>
            </a:extLst>
          </p:cNvPr>
          <p:cNvSpPr>
            <a:spLocks noGrp="1"/>
          </p:cNvSpPr>
          <p:nvPr>
            <p:ph type="body" sz="quarter" idx="10"/>
          </p:nvPr>
        </p:nvSpPr>
        <p:spPr/>
        <p:txBody>
          <a:bodyPr/>
          <a:lstStyle/>
          <a:p>
            <a:r>
              <a:rPr lang="en-US" dirty="0"/>
              <a:t>How AI Translation Works</a:t>
            </a:r>
          </a:p>
        </p:txBody>
      </p:sp>
      <p:pic>
        <p:nvPicPr>
          <p:cNvPr id="4" name="Picture 3">
            <a:extLst>
              <a:ext uri="{FF2B5EF4-FFF2-40B4-BE49-F238E27FC236}">
                <a16:creationId xmlns:a16="http://schemas.microsoft.com/office/drawing/2014/main" id="{F9555234-DD20-30F0-4DCF-E4278FFA015F}"/>
              </a:ext>
            </a:extLst>
          </p:cNvPr>
          <p:cNvPicPr>
            <a:picLocks noChangeAspect="1"/>
          </p:cNvPicPr>
          <p:nvPr/>
        </p:nvPicPr>
        <p:blipFill>
          <a:blip r:embed="rId3"/>
          <a:stretch>
            <a:fillRect/>
          </a:stretch>
        </p:blipFill>
        <p:spPr>
          <a:xfrm>
            <a:off x="7815942" y="1313608"/>
            <a:ext cx="4278086" cy="2852057"/>
          </a:xfrm>
          <a:prstGeom prst="rect">
            <a:avLst/>
          </a:prstGeom>
        </p:spPr>
      </p:pic>
    </p:spTree>
    <p:extLst>
      <p:ext uri="{BB962C8B-B14F-4D97-AF65-F5344CB8AC3E}">
        <p14:creationId xmlns:p14="http://schemas.microsoft.com/office/powerpoint/2010/main" val="821796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7B002-F3D5-991C-8CD3-6A0C498455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DDBBFA-4C61-BC1D-7BE2-B04C5D45FD5F}"/>
              </a:ext>
            </a:extLst>
          </p:cNvPr>
          <p:cNvSpPr>
            <a:spLocks noGrp="1"/>
          </p:cNvSpPr>
          <p:nvPr>
            <p:ph idx="1"/>
          </p:nvPr>
        </p:nvSpPr>
        <p:spPr/>
        <p:txBody>
          <a:bodyPr>
            <a:normAutofit fontScale="70000" lnSpcReduction="20000"/>
          </a:bodyPr>
          <a:lstStyle/>
          <a:p>
            <a:r>
              <a:rPr lang="en-US" dirty="0"/>
              <a:t>👉 Try </a:t>
            </a:r>
            <a:r>
              <a:rPr lang="en-US" dirty="0" err="1"/>
              <a:t>DeepL</a:t>
            </a:r>
            <a:r>
              <a:rPr lang="en-US" dirty="0"/>
              <a:t> Translator (</a:t>
            </a:r>
            <a:r>
              <a:rPr lang="en-US" dirty="0">
                <a:hlinkClick r:id="rId3"/>
              </a:rPr>
              <a:t>https://www.deepl.com/translator</a:t>
            </a:r>
            <a:r>
              <a:rPr lang="en-US" dirty="0"/>
              <a:t>)</a:t>
            </a:r>
          </a:p>
          <a:p>
            <a:pPr marL="0" indent="0">
              <a:buNone/>
            </a:pPr>
            <a:r>
              <a:rPr lang="en-US" b="1" dirty="0"/>
              <a:t>Demo sentence </a:t>
            </a:r>
            <a:r>
              <a:rPr lang="en-US" dirty="0"/>
              <a:t>: “AI is helping the world learn faster.”</a:t>
            </a:r>
          </a:p>
          <a:p>
            <a:pPr marL="0" indent="0">
              <a:buNone/>
            </a:pPr>
            <a:endParaRPr lang="en-US" dirty="0"/>
          </a:p>
          <a:p>
            <a:pPr marL="514350" indent="-514350">
              <a:buAutoNum type="arabicPeriod"/>
            </a:pPr>
            <a:r>
              <a:rPr lang="en-US" dirty="0"/>
              <a:t>Write 2-3 sentences about AI in English</a:t>
            </a:r>
          </a:p>
          <a:p>
            <a:pPr lvl="1" fontAlgn="ctr"/>
            <a:r>
              <a:rPr lang="en-US" dirty="0"/>
              <a:t>A joke</a:t>
            </a:r>
          </a:p>
          <a:p>
            <a:pPr lvl="1" fontAlgn="ctr"/>
            <a:r>
              <a:rPr lang="en-US" dirty="0"/>
              <a:t>A poem</a:t>
            </a:r>
          </a:p>
          <a:p>
            <a:pPr lvl="1" fontAlgn="ctr"/>
            <a:r>
              <a:rPr lang="en-US" dirty="0"/>
              <a:t>A tongue twister</a:t>
            </a:r>
          </a:p>
          <a:p>
            <a:pPr lvl="1" fontAlgn="ctr"/>
            <a:r>
              <a:rPr lang="en-US" dirty="0"/>
              <a:t>A short story</a:t>
            </a:r>
          </a:p>
          <a:p>
            <a:pPr marL="971550" lvl="1" indent="-514350">
              <a:buAutoNum type="arabicPeriod"/>
            </a:pPr>
            <a:endParaRPr lang="en-US" dirty="0"/>
          </a:p>
          <a:p>
            <a:pPr marL="0" indent="0">
              <a:buNone/>
            </a:pPr>
            <a:r>
              <a:rPr lang="en-US" dirty="0"/>
              <a:t>2. Translate it to another language (Spanish, French, Japanese, etc.)</a:t>
            </a:r>
          </a:p>
          <a:p>
            <a:pPr marL="0" indent="0">
              <a:buNone/>
            </a:pPr>
            <a:r>
              <a:rPr lang="en-US" dirty="0"/>
              <a:t>(Try translating into 2–3 different languages and compare.)</a:t>
            </a:r>
          </a:p>
          <a:p>
            <a:pPr marL="0" indent="0">
              <a:buNone/>
            </a:pPr>
            <a:endParaRPr lang="en-US" dirty="0"/>
          </a:p>
          <a:p>
            <a:pPr marL="0" indent="0">
              <a:buNone/>
            </a:pPr>
            <a:r>
              <a:rPr lang="en-US" dirty="0"/>
              <a:t>3. Translate it back to English</a:t>
            </a:r>
          </a:p>
          <a:p>
            <a:pPr lvl="1" fontAlgn="ctr"/>
            <a:r>
              <a:rPr lang="en-US" dirty="0"/>
              <a:t>What stayed the same?</a:t>
            </a:r>
          </a:p>
          <a:p>
            <a:pPr lvl="1" fontAlgn="ctr"/>
            <a:r>
              <a:rPr lang="en-US" dirty="0"/>
              <a:t>What changed?</a:t>
            </a:r>
          </a:p>
          <a:p>
            <a:pPr lvl="1" fontAlgn="ctr"/>
            <a:r>
              <a:rPr lang="en-US" dirty="0"/>
              <a:t>Did the meaning stay correct?</a:t>
            </a:r>
          </a:p>
          <a:p>
            <a:pPr lvl="1" fontAlgn="ctr"/>
            <a:r>
              <a:rPr lang="en-US" dirty="0"/>
              <a:t>Which translation changed the most?</a:t>
            </a:r>
          </a:p>
          <a:p>
            <a:pPr marL="457200" lvl="1" indent="0" fontAlgn="ctr">
              <a:buNone/>
            </a:pPr>
            <a:endParaRPr lang="en-US" dirty="0"/>
          </a:p>
          <a:p>
            <a:pPr marL="0" indent="0">
              <a:buNone/>
            </a:pPr>
            <a:endParaRPr lang="en-US" dirty="0"/>
          </a:p>
          <a:p>
            <a:endParaRPr lang="en-US" dirty="0"/>
          </a:p>
        </p:txBody>
      </p:sp>
      <p:sp>
        <p:nvSpPr>
          <p:cNvPr id="3" name="Text Placeholder 2">
            <a:extLst>
              <a:ext uri="{FF2B5EF4-FFF2-40B4-BE49-F238E27FC236}">
                <a16:creationId xmlns:a16="http://schemas.microsoft.com/office/drawing/2014/main" id="{A207CC08-8DCF-2C46-8686-30E565DB8382}"/>
              </a:ext>
            </a:extLst>
          </p:cNvPr>
          <p:cNvSpPr>
            <a:spLocks noGrp="1"/>
          </p:cNvSpPr>
          <p:nvPr>
            <p:ph type="body" sz="quarter" idx="10"/>
          </p:nvPr>
        </p:nvSpPr>
        <p:spPr/>
        <p:txBody>
          <a:bodyPr/>
          <a:lstStyle/>
          <a:p>
            <a:r>
              <a:rPr lang="en-US" dirty="0"/>
              <a:t>Try AI Translation</a:t>
            </a:r>
          </a:p>
          <a:p>
            <a:endParaRPr lang="en-US" dirty="0"/>
          </a:p>
        </p:txBody>
      </p:sp>
    </p:spTree>
    <p:extLst>
      <p:ext uri="{BB962C8B-B14F-4D97-AF65-F5344CB8AC3E}">
        <p14:creationId xmlns:p14="http://schemas.microsoft.com/office/powerpoint/2010/main" val="1305650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909396-A3C3-3985-637A-487D794E0D4C}"/>
              </a:ext>
            </a:extLst>
          </p:cNvPr>
          <p:cNvSpPr>
            <a:spLocks noGrp="1"/>
          </p:cNvSpPr>
          <p:nvPr>
            <p:ph idx="1"/>
          </p:nvPr>
        </p:nvSpPr>
        <p:spPr/>
        <p:txBody>
          <a:bodyPr>
            <a:normAutofit fontScale="85000" lnSpcReduction="20000"/>
          </a:bodyPr>
          <a:lstStyle/>
          <a:p>
            <a:r>
              <a:rPr lang="en-US" dirty="0"/>
              <a:t>Language is tricky because many sentences can have more than one meaning.</a:t>
            </a:r>
          </a:p>
          <a:p>
            <a:r>
              <a:rPr lang="en-US" dirty="0"/>
              <a:t>Without clues, AI guesses.</a:t>
            </a:r>
          </a:p>
          <a:p>
            <a:r>
              <a:rPr lang="en-US" dirty="0"/>
              <a:t>With clues, AI becomes much smarter.</a:t>
            </a:r>
          </a:p>
          <a:p>
            <a:r>
              <a:rPr lang="en-US" dirty="0"/>
              <a:t>For example:</a:t>
            </a:r>
          </a:p>
          <a:p>
            <a:pPr marL="0" indent="0">
              <a:buNone/>
            </a:pPr>
            <a:r>
              <a:rPr lang="en-US" dirty="0"/>
              <a:t>	‘</a:t>
            </a:r>
            <a:r>
              <a:rPr lang="en-US" b="1" dirty="0"/>
              <a:t>The man saw the fox with the telescope.</a:t>
            </a:r>
            <a:r>
              <a:rPr lang="en-US" dirty="0"/>
              <a:t>’</a:t>
            </a:r>
          </a:p>
          <a:p>
            <a:r>
              <a:rPr lang="en-US" dirty="0"/>
              <a:t>Who has the telescope? The man? Or the fox?</a:t>
            </a:r>
          </a:p>
          <a:p>
            <a:pPr lvl="1"/>
            <a:r>
              <a:rPr lang="en-US" b="1" dirty="0"/>
              <a:t>Meaning A</a:t>
            </a:r>
            <a:endParaRPr lang="en-US" dirty="0"/>
          </a:p>
          <a:p>
            <a:pPr lvl="2"/>
            <a:r>
              <a:rPr lang="en-US" dirty="0"/>
              <a:t>The man used the telescope to see the fox.</a:t>
            </a:r>
          </a:p>
          <a:p>
            <a:pPr lvl="2"/>
            <a:r>
              <a:rPr lang="en-US" dirty="0"/>
              <a:t>📌 The man has the telescope.</a:t>
            </a:r>
          </a:p>
          <a:p>
            <a:pPr lvl="1"/>
            <a:r>
              <a:rPr lang="en-US" b="1" dirty="0"/>
              <a:t>Meaning B</a:t>
            </a:r>
            <a:endParaRPr lang="en-US" dirty="0"/>
          </a:p>
          <a:p>
            <a:pPr lvl="2"/>
            <a:r>
              <a:rPr lang="en-US" dirty="0"/>
              <a:t>The fox is holding the telescope.</a:t>
            </a:r>
          </a:p>
          <a:p>
            <a:pPr lvl="2"/>
            <a:r>
              <a:rPr lang="en-US" dirty="0"/>
              <a:t>📌 The fox has the telescope.</a:t>
            </a:r>
          </a:p>
          <a:p>
            <a:endParaRPr lang="en-US" dirty="0"/>
          </a:p>
          <a:p>
            <a:r>
              <a:rPr lang="en-US" dirty="0"/>
              <a:t>Translating this sentence forces the AI to choose </a:t>
            </a:r>
            <a:r>
              <a:rPr lang="en-US" b="1" dirty="0"/>
              <a:t>one meaning</a:t>
            </a:r>
            <a:r>
              <a:rPr lang="en-US" dirty="0"/>
              <a:t>.</a:t>
            </a:r>
          </a:p>
          <a:p>
            <a:pPr marL="0" indent="0">
              <a:buNone/>
            </a:pPr>
            <a:endParaRPr lang="en-US" dirty="0"/>
          </a:p>
        </p:txBody>
      </p:sp>
      <p:sp>
        <p:nvSpPr>
          <p:cNvPr id="3" name="Text Placeholder 2">
            <a:extLst>
              <a:ext uri="{FF2B5EF4-FFF2-40B4-BE49-F238E27FC236}">
                <a16:creationId xmlns:a16="http://schemas.microsoft.com/office/drawing/2014/main" id="{AD1170C3-2654-27FD-F292-9E3D287577CC}"/>
              </a:ext>
            </a:extLst>
          </p:cNvPr>
          <p:cNvSpPr>
            <a:spLocks noGrp="1"/>
          </p:cNvSpPr>
          <p:nvPr>
            <p:ph type="body" sz="quarter" idx="10"/>
          </p:nvPr>
        </p:nvSpPr>
        <p:spPr/>
        <p:txBody>
          <a:bodyPr/>
          <a:lstStyle/>
          <a:p>
            <a:r>
              <a:rPr lang="en-US" dirty="0"/>
              <a:t>Try AI Translation</a:t>
            </a:r>
          </a:p>
          <a:p>
            <a:endParaRPr lang="en-US" dirty="0"/>
          </a:p>
        </p:txBody>
      </p:sp>
      <p:sp>
        <p:nvSpPr>
          <p:cNvPr id="4" name="Text Placeholder 3">
            <a:extLst>
              <a:ext uri="{FF2B5EF4-FFF2-40B4-BE49-F238E27FC236}">
                <a16:creationId xmlns:a16="http://schemas.microsoft.com/office/drawing/2014/main" id="{FFFC7E77-A3EB-6CCB-2A0A-E5B4CAD79B5D}"/>
              </a:ext>
            </a:extLst>
          </p:cNvPr>
          <p:cNvSpPr>
            <a:spLocks noGrp="1"/>
          </p:cNvSpPr>
          <p:nvPr>
            <p:ph type="body" sz="quarter" idx="13"/>
          </p:nvPr>
        </p:nvSpPr>
        <p:spPr/>
        <p:txBody>
          <a:bodyPr/>
          <a:lstStyle/>
          <a:p>
            <a:r>
              <a:rPr lang="en-US" b="1" dirty="0"/>
              <a:t>Context &amp; Ambiguity Challenge</a:t>
            </a:r>
            <a:endParaRPr lang="en-US" dirty="0"/>
          </a:p>
          <a:p>
            <a:endParaRPr lang="en-US" dirty="0"/>
          </a:p>
        </p:txBody>
      </p:sp>
      <p:pic>
        <p:nvPicPr>
          <p:cNvPr id="9" name="Picture 8" descr="A cartoon of a fox looking through a telescope&#10;&#10;AI-generated content may be incorrect.">
            <a:extLst>
              <a:ext uri="{FF2B5EF4-FFF2-40B4-BE49-F238E27FC236}">
                <a16:creationId xmlns:a16="http://schemas.microsoft.com/office/drawing/2014/main" id="{9A537EF1-8AC0-2B11-35DC-0F2E1C1C8029}"/>
              </a:ext>
            </a:extLst>
          </p:cNvPr>
          <p:cNvPicPr>
            <a:picLocks noChangeAspect="1"/>
          </p:cNvPicPr>
          <p:nvPr/>
        </p:nvPicPr>
        <p:blipFill>
          <a:blip r:embed="rId3"/>
          <a:stretch>
            <a:fillRect/>
          </a:stretch>
        </p:blipFill>
        <p:spPr>
          <a:xfrm>
            <a:off x="9111343" y="1681212"/>
            <a:ext cx="2569027" cy="3853540"/>
          </a:xfrm>
          <a:prstGeom prst="rect">
            <a:avLst/>
          </a:prstGeom>
        </p:spPr>
      </p:pic>
    </p:spTree>
    <p:extLst>
      <p:ext uri="{BB962C8B-B14F-4D97-AF65-F5344CB8AC3E}">
        <p14:creationId xmlns:p14="http://schemas.microsoft.com/office/powerpoint/2010/main" val="1677570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9D302-8E80-CDDD-D064-B709BEAB63A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19ED05-2E27-D68B-DCE1-0F16B6630D19}"/>
              </a:ext>
            </a:extLst>
          </p:cNvPr>
          <p:cNvSpPr>
            <a:spLocks noGrp="1"/>
          </p:cNvSpPr>
          <p:nvPr>
            <p:ph idx="1"/>
          </p:nvPr>
        </p:nvSpPr>
        <p:spPr/>
        <p:txBody>
          <a:bodyPr>
            <a:normAutofit/>
          </a:bodyPr>
          <a:lstStyle/>
          <a:p>
            <a:r>
              <a:rPr lang="en-US" dirty="0"/>
              <a:t>AI can guess better when it uses clues from context.</a:t>
            </a:r>
          </a:p>
          <a:p>
            <a:r>
              <a:rPr lang="en-US" dirty="0"/>
              <a:t>New context:</a:t>
            </a:r>
          </a:p>
          <a:p>
            <a:pPr marL="457200" lvl="1" indent="0">
              <a:buNone/>
            </a:pPr>
            <a:r>
              <a:rPr lang="en-US" dirty="0"/>
              <a:t>“The astronomer looked through his telescope. The man saw the fox with the telescope.”</a:t>
            </a:r>
          </a:p>
          <a:p>
            <a:pPr fontAlgn="ctr"/>
            <a:r>
              <a:rPr lang="en-US" dirty="0"/>
              <a:t>“Astronomer” + “looked through his telescope”</a:t>
            </a:r>
          </a:p>
          <a:p>
            <a:pPr fontAlgn="ctr"/>
            <a:r>
              <a:rPr lang="en-US" dirty="0"/>
              <a:t>A human using a telescope makes more sense than a fox.</a:t>
            </a:r>
          </a:p>
          <a:p>
            <a:pPr fontAlgn="ctr"/>
            <a:r>
              <a:rPr lang="en-US" dirty="0"/>
              <a:t>The meaning becomes clearer</a:t>
            </a:r>
          </a:p>
          <a:p>
            <a:r>
              <a:rPr lang="en-US" dirty="0"/>
              <a:t>AI will now almost certainly choose Meaning A.</a:t>
            </a:r>
          </a:p>
          <a:p>
            <a:endParaRPr lang="en-US" dirty="0"/>
          </a:p>
        </p:txBody>
      </p:sp>
      <p:sp>
        <p:nvSpPr>
          <p:cNvPr id="3" name="Text Placeholder 2">
            <a:extLst>
              <a:ext uri="{FF2B5EF4-FFF2-40B4-BE49-F238E27FC236}">
                <a16:creationId xmlns:a16="http://schemas.microsoft.com/office/drawing/2014/main" id="{3658BC8A-8A30-AE7D-3205-78D74A5E44EC}"/>
              </a:ext>
            </a:extLst>
          </p:cNvPr>
          <p:cNvSpPr>
            <a:spLocks noGrp="1"/>
          </p:cNvSpPr>
          <p:nvPr>
            <p:ph type="body" sz="quarter" idx="10"/>
          </p:nvPr>
        </p:nvSpPr>
        <p:spPr/>
        <p:txBody>
          <a:bodyPr/>
          <a:lstStyle/>
          <a:p>
            <a:r>
              <a:rPr lang="en-US" dirty="0"/>
              <a:t>Try AI Translation</a:t>
            </a:r>
          </a:p>
          <a:p>
            <a:endParaRPr lang="en-US" dirty="0"/>
          </a:p>
        </p:txBody>
      </p:sp>
      <p:sp>
        <p:nvSpPr>
          <p:cNvPr id="4" name="Text Placeholder 3">
            <a:extLst>
              <a:ext uri="{FF2B5EF4-FFF2-40B4-BE49-F238E27FC236}">
                <a16:creationId xmlns:a16="http://schemas.microsoft.com/office/drawing/2014/main" id="{02C7DC9C-D6B8-3285-AF0C-D6A123FB68DF}"/>
              </a:ext>
            </a:extLst>
          </p:cNvPr>
          <p:cNvSpPr>
            <a:spLocks noGrp="1"/>
          </p:cNvSpPr>
          <p:nvPr>
            <p:ph type="body" sz="quarter" idx="13"/>
          </p:nvPr>
        </p:nvSpPr>
        <p:spPr>
          <a:xfrm>
            <a:off x="279400" y="597535"/>
            <a:ext cx="11587480" cy="491036"/>
          </a:xfrm>
        </p:spPr>
        <p:txBody>
          <a:bodyPr/>
          <a:lstStyle/>
          <a:p>
            <a:r>
              <a:rPr lang="en-US" b="1" dirty="0"/>
              <a:t>Context &amp; Ambiguity Challenge - Adding Context</a:t>
            </a:r>
            <a:endParaRPr lang="en-US" dirty="0"/>
          </a:p>
          <a:p>
            <a:endParaRPr lang="en-US" dirty="0"/>
          </a:p>
          <a:p>
            <a:endParaRPr lang="en-US" dirty="0"/>
          </a:p>
        </p:txBody>
      </p:sp>
    </p:spTree>
    <p:extLst>
      <p:ext uri="{BB962C8B-B14F-4D97-AF65-F5344CB8AC3E}">
        <p14:creationId xmlns:p14="http://schemas.microsoft.com/office/powerpoint/2010/main" val="157318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6CC7E-6C3E-810A-6CCB-F9DF0D56779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9E7E4C-6905-8279-AD08-35EA88D977EF}"/>
              </a:ext>
            </a:extLst>
          </p:cNvPr>
          <p:cNvSpPr>
            <a:spLocks noGrp="1"/>
          </p:cNvSpPr>
          <p:nvPr>
            <p:ph idx="1"/>
          </p:nvPr>
        </p:nvSpPr>
        <p:spPr>
          <a:xfrm>
            <a:off x="302260" y="1313607"/>
            <a:ext cx="11587480" cy="4906218"/>
          </a:xfrm>
        </p:spPr>
        <p:txBody>
          <a:bodyPr>
            <a:normAutofit fontScale="77500" lnSpcReduction="20000"/>
          </a:bodyPr>
          <a:lstStyle/>
          <a:p>
            <a:pPr marL="0" indent="0">
              <a:lnSpc>
                <a:spcPct val="120000"/>
              </a:lnSpc>
              <a:buNone/>
            </a:pPr>
            <a:r>
              <a:rPr lang="en-US" b="1" dirty="0"/>
              <a:t>Activity: Write Your Own Ambiguity Sentences</a:t>
            </a:r>
            <a:endParaRPr lang="en-US" dirty="0"/>
          </a:p>
          <a:p>
            <a:pPr>
              <a:lnSpc>
                <a:spcPct val="120000"/>
              </a:lnSpc>
            </a:pPr>
            <a:r>
              <a:rPr lang="en-US" dirty="0"/>
              <a:t>Invent sentences that have two meanings:</a:t>
            </a:r>
          </a:p>
          <a:p>
            <a:pPr>
              <a:lnSpc>
                <a:spcPct val="120000"/>
              </a:lnSpc>
            </a:pPr>
            <a:r>
              <a:rPr lang="en-US" dirty="0"/>
              <a:t>Examples:</a:t>
            </a:r>
          </a:p>
          <a:p>
            <a:pPr lvl="1" fontAlgn="ctr">
              <a:lnSpc>
                <a:spcPct val="120000"/>
              </a:lnSpc>
            </a:pPr>
            <a:r>
              <a:rPr lang="en-US" dirty="0"/>
              <a:t>“The chicken is ready to eat.”</a:t>
            </a:r>
          </a:p>
          <a:p>
            <a:pPr lvl="1" fontAlgn="ctr">
              <a:lnSpc>
                <a:spcPct val="120000"/>
              </a:lnSpc>
            </a:pPr>
            <a:r>
              <a:rPr lang="en-US" dirty="0"/>
              <a:t>“I saw her duck.”</a:t>
            </a:r>
          </a:p>
          <a:p>
            <a:pPr lvl="1" fontAlgn="ctr">
              <a:lnSpc>
                <a:spcPct val="120000"/>
              </a:lnSpc>
            </a:pPr>
            <a:r>
              <a:rPr lang="en-US" dirty="0"/>
              <a:t>“The teacher helped the student with the problem.”</a:t>
            </a:r>
          </a:p>
          <a:p>
            <a:pPr lvl="1" fontAlgn="ctr">
              <a:lnSpc>
                <a:spcPct val="120000"/>
              </a:lnSpc>
            </a:pPr>
            <a:r>
              <a:rPr lang="en-US" dirty="0"/>
              <a:t>“The old man the boat.”</a:t>
            </a:r>
          </a:p>
          <a:p>
            <a:pPr>
              <a:lnSpc>
                <a:spcPct val="120000"/>
              </a:lnSpc>
            </a:pPr>
            <a:r>
              <a:rPr lang="en-US" dirty="0"/>
              <a:t>Then translate them in </a:t>
            </a:r>
            <a:r>
              <a:rPr lang="en-US" dirty="0" err="1"/>
              <a:t>DeepL</a:t>
            </a:r>
            <a:r>
              <a:rPr lang="en-US" dirty="0"/>
              <a:t> or ChatGPT and see which meaning the AI chooses.</a:t>
            </a:r>
          </a:p>
          <a:p>
            <a:endParaRPr lang="en-US" dirty="0"/>
          </a:p>
          <a:p>
            <a:pPr>
              <a:lnSpc>
                <a:spcPct val="120000"/>
              </a:lnSpc>
            </a:pPr>
            <a:r>
              <a:rPr lang="en-US" dirty="0"/>
              <a:t>This is a big challenge in </a:t>
            </a:r>
            <a:r>
              <a:rPr lang="en-US" b="1" dirty="0"/>
              <a:t>NLP</a:t>
            </a:r>
            <a:r>
              <a:rPr lang="en-US" dirty="0"/>
              <a:t> (Natural Language Processing) - AI has to use patterns, clues, and statistics to guess the meaning. Sometimes it gets it right, sometimes wrong.</a:t>
            </a:r>
          </a:p>
        </p:txBody>
      </p:sp>
      <p:sp>
        <p:nvSpPr>
          <p:cNvPr id="3" name="Text Placeholder 2">
            <a:extLst>
              <a:ext uri="{FF2B5EF4-FFF2-40B4-BE49-F238E27FC236}">
                <a16:creationId xmlns:a16="http://schemas.microsoft.com/office/drawing/2014/main" id="{F56641E1-D73C-9E5E-28E9-227289ACEB43}"/>
              </a:ext>
            </a:extLst>
          </p:cNvPr>
          <p:cNvSpPr>
            <a:spLocks noGrp="1"/>
          </p:cNvSpPr>
          <p:nvPr>
            <p:ph type="body" sz="quarter" idx="10"/>
          </p:nvPr>
        </p:nvSpPr>
        <p:spPr/>
        <p:txBody>
          <a:bodyPr/>
          <a:lstStyle/>
          <a:p>
            <a:r>
              <a:rPr lang="en-US" dirty="0"/>
              <a:t>Try AI Translation</a:t>
            </a:r>
          </a:p>
          <a:p>
            <a:endParaRPr lang="en-US" dirty="0"/>
          </a:p>
        </p:txBody>
      </p:sp>
      <p:sp>
        <p:nvSpPr>
          <p:cNvPr id="4" name="Text Placeholder 3">
            <a:extLst>
              <a:ext uri="{FF2B5EF4-FFF2-40B4-BE49-F238E27FC236}">
                <a16:creationId xmlns:a16="http://schemas.microsoft.com/office/drawing/2014/main" id="{32731984-742F-2185-7B06-FCA95B22B03D}"/>
              </a:ext>
            </a:extLst>
          </p:cNvPr>
          <p:cNvSpPr>
            <a:spLocks noGrp="1"/>
          </p:cNvSpPr>
          <p:nvPr>
            <p:ph type="body" sz="quarter" idx="13"/>
          </p:nvPr>
        </p:nvSpPr>
        <p:spPr>
          <a:xfrm>
            <a:off x="279400" y="597535"/>
            <a:ext cx="11587480" cy="534579"/>
          </a:xfrm>
        </p:spPr>
        <p:txBody>
          <a:bodyPr/>
          <a:lstStyle/>
          <a:p>
            <a:r>
              <a:rPr lang="en-US" b="1" dirty="0"/>
              <a:t>Context &amp; Ambiguity Challenge – Write Your Own Sentences</a:t>
            </a:r>
            <a:endParaRPr lang="en-US" dirty="0"/>
          </a:p>
          <a:p>
            <a:endParaRPr lang="en-US" dirty="0"/>
          </a:p>
        </p:txBody>
      </p:sp>
    </p:spTree>
    <p:extLst>
      <p:ext uri="{BB962C8B-B14F-4D97-AF65-F5344CB8AC3E}">
        <p14:creationId xmlns:p14="http://schemas.microsoft.com/office/powerpoint/2010/main" val="1973412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87F3D-74C8-419B-DCEB-0E9A6635E53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9016A-7316-27CF-7E04-E5D744873CC8}"/>
              </a:ext>
            </a:extLst>
          </p:cNvPr>
          <p:cNvSpPr>
            <a:spLocks noGrp="1"/>
          </p:cNvSpPr>
          <p:nvPr>
            <p:ph idx="1"/>
          </p:nvPr>
        </p:nvSpPr>
        <p:spPr>
          <a:xfrm>
            <a:off x="302260" y="1313607"/>
            <a:ext cx="11587480" cy="4906218"/>
          </a:xfrm>
        </p:spPr>
        <p:txBody>
          <a:bodyPr>
            <a:normAutofit lnSpcReduction="10000"/>
          </a:bodyPr>
          <a:lstStyle/>
          <a:p>
            <a:pPr fontAlgn="ctr"/>
            <a:r>
              <a:rPr lang="en-US" dirty="0"/>
              <a:t>Human language is full of </a:t>
            </a:r>
            <a:r>
              <a:rPr lang="en-US" b="1" dirty="0"/>
              <a:t>ambiguity</a:t>
            </a:r>
          </a:p>
          <a:p>
            <a:pPr fontAlgn="ctr"/>
            <a:r>
              <a:rPr lang="en-US" b="1" dirty="0"/>
              <a:t>Context</a:t>
            </a:r>
            <a:r>
              <a:rPr lang="en-US" dirty="0"/>
              <a:t> changes meaning</a:t>
            </a:r>
          </a:p>
          <a:p>
            <a:pPr fontAlgn="ctr"/>
            <a:r>
              <a:rPr lang="en-US" dirty="0"/>
              <a:t>Words can have </a:t>
            </a:r>
            <a:r>
              <a:rPr lang="en-US" b="1" dirty="0"/>
              <a:t>multiple</a:t>
            </a:r>
            <a:r>
              <a:rPr lang="en-US" dirty="0"/>
              <a:t> </a:t>
            </a:r>
            <a:r>
              <a:rPr lang="en-US" b="1" dirty="0"/>
              <a:t>meanings</a:t>
            </a:r>
          </a:p>
          <a:p>
            <a:pPr fontAlgn="ctr"/>
            <a:r>
              <a:rPr lang="en-US" dirty="0"/>
              <a:t>Some ideas </a:t>
            </a:r>
            <a:r>
              <a:rPr lang="en-US" b="1" dirty="0"/>
              <a:t>don’t exist </a:t>
            </a:r>
            <a:r>
              <a:rPr lang="en-US" dirty="0"/>
              <a:t>in other languages</a:t>
            </a:r>
          </a:p>
          <a:p>
            <a:pPr fontAlgn="ctr"/>
            <a:r>
              <a:rPr lang="en-US" dirty="0"/>
              <a:t>AI uses patterns and statistics to </a:t>
            </a:r>
            <a:r>
              <a:rPr lang="en-US" b="1" dirty="0"/>
              <a:t>guess</a:t>
            </a:r>
          </a:p>
          <a:p>
            <a:pPr fontAlgn="ctr"/>
            <a:r>
              <a:rPr lang="en-US" dirty="0"/>
              <a:t>Sometimes it gets it wrong (just like humans!)</a:t>
            </a:r>
          </a:p>
          <a:p>
            <a:endParaRPr lang="en-US" dirty="0"/>
          </a:p>
          <a:p>
            <a:pPr>
              <a:lnSpc>
                <a:spcPct val="100000"/>
              </a:lnSpc>
            </a:pPr>
            <a:r>
              <a:rPr lang="en-US" dirty="0"/>
              <a:t>This is a big challenge in </a:t>
            </a:r>
            <a:r>
              <a:rPr lang="en-US" b="1" dirty="0"/>
              <a:t>NLP</a:t>
            </a:r>
            <a:r>
              <a:rPr lang="en-US" dirty="0"/>
              <a:t> (Natural Language Processing) - AI has to use patterns, clues, and statistics to guess the meaning. Sometimes it gets it right, sometimes wrong.</a:t>
            </a:r>
          </a:p>
          <a:p>
            <a:endParaRPr lang="en-US" dirty="0"/>
          </a:p>
        </p:txBody>
      </p:sp>
      <p:sp>
        <p:nvSpPr>
          <p:cNvPr id="3" name="Text Placeholder 2">
            <a:extLst>
              <a:ext uri="{FF2B5EF4-FFF2-40B4-BE49-F238E27FC236}">
                <a16:creationId xmlns:a16="http://schemas.microsoft.com/office/drawing/2014/main" id="{7F1C0096-2704-1152-5243-9B4A908CEFF8}"/>
              </a:ext>
            </a:extLst>
          </p:cNvPr>
          <p:cNvSpPr>
            <a:spLocks noGrp="1"/>
          </p:cNvSpPr>
          <p:nvPr>
            <p:ph type="body" sz="quarter" idx="10"/>
          </p:nvPr>
        </p:nvSpPr>
        <p:spPr/>
        <p:txBody>
          <a:bodyPr/>
          <a:lstStyle/>
          <a:p>
            <a:r>
              <a:rPr lang="en-US" dirty="0"/>
              <a:t>Reflection: Why Translation Is Hard for AI</a:t>
            </a:r>
          </a:p>
          <a:p>
            <a:endParaRPr lang="en-US" dirty="0"/>
          </a:p>
          <a:p>
            <a:endParaRPr lang="en-US" dirty="0"/>
          </a:p>
        </p:txBody>
      </p:sp>
    </p:spTree>
    <p:extLst>
      <p:ext uri="{BB962C8B-B14F-4D97-AF65-F5344CB8AC3E}">
        <p14:creationId xmlns:p14="http://schemas.microsoft.com/office/powerpoint/2010/main" val="2800160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A1D5F-491D-01DE-3044-A452C36964E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1125DA-02AA-ECBC-EBF3-9DDF36EEBF11}"/>
              </a:ext>
            </a:extLst>
          </p:cNvPr>
          <p:cNvSpPr>
            <a:spLocks noGrp="1"/>
          </p:cNvSpPr>
          <p:nvPr>
            <p:ph idx="1"/>
          </p:nvPr>
        </p:nvSpPr>
        <p:spPr>
          <a:xfrm>
            <a:off x="302260" y="1313607"/>
            <a:ext cx="11587480" cy="4906218"/>
          </a:xfrm>
        </p:spPr>
        <p:txBody>
          <a:bodyPr>
            <a:normAutofit/>
          </a:bodyPr>
          <a:lstStyle/>
          <a:p>
            <a:pPr fontAlgn="ctr"/>
            <a:r>
              <a:rPr lang="en-US" dirty="0"/>
              <a:t>AI translation focuses on </a:t>
            </a:r>
            <a:r>
              <a:rPr lang="en-US" b="1" dirty="0"/>
              <a:t>meaning</a:t>
            </a:r>
            <a:r>
              <a:rPr lang="en-US" dirty="0"/>
              <a:t>, not exact words</a:t>
            </a:r>
          </a:p>
          <a:p>
            <a:pPr fontAlgn="ctr"/>
            <a:r>
              <a:rPr lang="en-US" b="1" dirty="0"/>
              <a:t>Context</a:t>
            </a:r>
            <a:r>
              <a:rPr lang="en-US" dirty="0"/>
              <a:t> helps AI choose the correct meaning</a:t>
            </a:r>
          </a:p>
          <a:p>
            <a:pPr fontAlgn="ctr"/>
            <a:r>
              <a:rPr lang="en-US" dirty="0"/>
              <a:t>Translation mistakes often come from </a:t>
            </a:r>
            <a:r>
              <a:rPr lang="en-US" b="1" dirty="0"/>
              <a:t>ambiguity</a:t>
            </a:r>
          </a:p>
          <a:p>
            <a:pPr fontAlgn="ctr"/>
            <a:r>
              <a:rPr lang="en-US" dirty="0"/>
              <a:t>Testing multiple languages helps expose meaning changes</a:t>
            </a:r>
          </a:p>
          <a:p>
            <a:pPr fontAlgn="ctr"/>
            <a:r>
              <a:rPr lang="en-US" dirty="0"/>
              <a:t>AI understanding is powerful—but not perfect</a:t>
            </a:r>
          </a:p>
          <a:p>
            <a:endParaRPr lang="en-US" dirty="0"/>
          </a:p>
          <a:p>
            <a:pPr marL="0" indent="0">
              <a:buNone/>
            </a:pPr>
            <a:r>
              <a:rPr lang="en-US" b="1" dirty="0"/>
              <a:t>You can test AI translation yourself to see how meaning changes!</a:t>
            </a:r>
          </a:p>
        </p:txBody>
      </p:sp>
      <p:sp>
        <p:nvSpPr>
          <p:cNvPr id="3" name="Text Placeholder 2">
            <a:extLst>
              <a:ext uri="{FF2B5EF4-FFF2-40B4-BE49-F238E27FC236}">
                <a16:creationId xmlns:a16="http://schemas.microsoft.com/office/drawing/2014/main" id="{5C1008E2-9140-F899-EAD7-ABB512A34CF7}"/>
              </a:ext>
            </a:extLst>
          </p:cNvPr>
          <p:cNvSpPr>
            <a:spLocks noGrp="1"/>
          </p:cNvSpPr>
          <p:nvPr>
            <p:ph type="body" sz="quarter" idx="10"/>
          </p:nvPr>
        </p:nvSpPr>
        <p:spPr/>
        <p:txBody>
          <a:bodyPr/>
          <a:lstStyle/>
          <a:p>
            <a:r>
              <a:rPr lang="en-US" dirty="0"/>
              <a:t>Key Takeaways</a:t>
            </a:r>
          </a:p>
          <a:p>
            <a:endParaRPr lang="en-US" dirty="0"/>
          </a:p>
          <a:p>
            <a:endParaRPr lang="en-US" dirty="0"/>
          </a:p>
        </p:txBody>
      </p:sp>
    </p:spTree>
    <p:extLst>
      <p:ext uri="{BB962C8B-B14F-4D97-AF65-F5344CB8AC3E}">
        <p14:creationId xmlns:p14="http://schemas.microsoft.com/office/powerpoint/2010/main" val="4242086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9E6F1-9EA1-6414-03F7-659BC07A680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127BFBB-FD16-2B27-A3CE-1F17E5B627FE}"/>
              </a:ext>
            </a:extLst>
          </p:cNvPr>
          <p:cNvSpPr>
            <a:spLocks noGrp="1"/>
          </p:cNvSpPr>
          <p:nvPr>
            <p:ph type="body" sz="quarter" idx="10"/>
          </p:nvPr>
        </p:nvSpPr>
        <p:spPr/>
        <p:txBody>
          <a:bodyPr/>
          <a:lstStyle/>
          <a:p>
            <a:r>
              <a:rPr lang="en-US" dirty="0"/>
              <a:t>What You Will Create at the End of the Workshop</a:t>
            </a:r>
          </a:p>
        </p:txBody>
      </p:sp>
      <p:sp>
        <p:nvSpPr>
          <p:cNvPr id="6" name="Text Placeholder 3">
            <a:extLst>
              <a:ext uri="{FF2B5EF4-FFF2-40B4-BE49-F238E27FC236}">
                <a16:creationId xmlns:a16="http://schemas.microsoft.com/office/drawing/2014/main" id="{4348733F-A78D-879F-85D1-2E556FDAC91F}"/>
              </a:ext>
            </a:extLst>
          </p:cNvPr>
          <p:cNvSpPr>
            <a:spLocks noGrp="1"/>
          </p:cNvSpPr>
          <p:nvPr>
            <p:ph type="body" sz="quarter" idx="13"/>
          </p:nvPr>
        </p:nvSpPr>
        <p:spPr>
          <a:xfrm>
            <a:off x="325437" y="620050"/>
            <a:ext cx="11587163" cy="715963"/>
          </a:xfrm>
        </p:spPr>
        <p:txBody>
          <a:bodyPr/>
          <a:lstStyle/>
          <a:p>
            <a:r>
              <a:rPr lang="en-US" dirty="0"/>
              <a:t>Your Final Project: A 1-2 Minute </a:t>
            </a:r>
            <a:r>
              <a:rPr lang="en-US" b="1" dirty="0"/>
              <a:t>AI-Powered Story</a:t>
            </a:r>
            <a:endParaRPr lang="en-US" dirty="0"/>
          </a:p>
        </p:txBody>
      </p:sp>
      <p:sp>
        <p:nvSpPr>
          <p:cNvPr id="9" name="TextBox 8">
            <a:extLst>
              <a:ext uri="{FF2B5EF4-FFF2-40B4-BE49-F238E27FC236}">
                <a16:creationId xmlns:a16="http://schemas.microsoft.com/office/drawing/2014/main" id="{05233264-DB4C-045F-4718-D443F80FD599}"/>
              </a:ext>
            </a:extLst>
          </p:cNvPr>
          <p:cNvSpPr txBox="1"/>
          <p:nvPr/>
        </p:nvSpPr>
        <p:spPr>
          <a:xfrm>
            <a:off x="1391182" y="1336013"/>
            <a:ext cx="7428728" cy="3970318"/>
          </a:xfrm>
          <a:prstGeom prst="rect">
            <a:avLst/>
          </a:prstGeom>
          <a:noFill/>
        </p:spPr>
        <p:txBody>
          <a:bodyPr wrap="square">
            <a:spAutoFit/>
          </a:bodyPr>
          <a:lstStyle/>
          <a:p>
            <a:pPr>
              <a:buNone/>
            </a:pPr>
            <a:r>
              <a:rPr lang="en-US" b="1" dirty="0"/>
              <a:t>🖼️ AI Images</a:t>
            </a:r>
            <a:br>
              <a:rPr lang="en-US" dirty="0"/>
            </a:br>
            <a:r>
              <a:rPr lang="en-US" dirty="0"/>
              <a:t>Create your own characters, scenes, and settings. </a:t>
            </a:r>
          </a:p>
          <a:p>
            <a:pPr>
              <a:buNone/>
            </a:pPr>
            <a:endParaRPr lang="en-US" dirty="0"/>
          </a:p>
          <a:p>
            <a:pPr>
              <a:buNone/>
            </a:pPr>
            <a:r>
              <a:rPr lang="en-US" b="1" dirty="0"/>
              <a:t>🎬 AI Video Animation</a:t>
            </a:r>
            <a:br>
              <a:rPr lang="en-US" dirty="0"/>
            </a:br>
            <a:r>
              <a:rPr lang="en-US" dirty="0"/>
              <a:t>Bring your images to life with simple animations.</a:t>
            </a:r>
          </a:p>
          <a:p>
            <a:pPr>
              <a:buNone/>
            </a:pPr>
            <a:endParaRPr lang="en-US" dirty="0"/>
          </a:p>
          <a:p>
            <a:pPr>
              <a:buNone/>
            </a:pPr>
            <a:r>
              <a:rPr lang="en-US" b="1" dirty="0"/>
              <a:t>🎤 AI Voice Acting</a:t>
            </a:r>
            <a:br>
              <a:rPr lang="en-US" dirty="0"/>
            </a:br>
            <a:r>
              <a:rPr lang="en-US" dirty="0"/>
              <a:t>Generate narration and character dialogue for your story.</a:t>
            </a:r>
          </a:p>
          <a:p>
            <a:pPr>
              <a:buNone/>
            </a:pPr>
            <a:endParaRPr lang="en-US" dirty="0"/>
          </a:p>
          <a:p>
            <a:pPr>
              <a:buNone/>
            </a:pPr>
            <a:r>
              <a:rPr lang="en-US" b="1" dirty="0"/>
              <a:t>🎵 AI Music &amp; Sound Effects</a:t>
            </a:r>
            <a:br>
              <a:rPr lang="en-US" dirty="0"/>
            </a:br>
            <a:r>
              <a:rPr lang="en-US" dirty="0"/>
              <a:t>Add background music and mood-setting sound.</a:t>
            </a:r>
          </a:p>
          <a:p>
            <a:pPr>
              <a:buNone/>
            </a:pPr>
            <a:endParaRPr lang="en-US" b="1" dirty="0"/>
          </a:p>
          <a:p>
            <a:pPr>
              <a:buNone/>
            </a:pPr>
            <a:r>
              <a:rPr lang="en-US" b="1" dirty="0"/>
              <a:t>📱 Presentation &amp; Editing Tools</a:t>
            </a:r>
            <a:br>
              <a:rPr lang="en-US" dirty="0"/>
            </a:br>
            <a:r>
              <a:rPr lang="en-US" dirty="0"/>
              <a:t>Combine everything into your final story video or slideshow.</a:t>
            </a:r>
          </a:p>
        </p:txBody>
      </p:sp>
      <p:sp>
        <p:nvSpPr>
          <p:cNvPr id="11" name="TextBox 10">
            <a:extLst>
              <a:ext uri="{FF2B5EF4-FFF2-40B4-BE49-F238E27FC236}">
                <a16:creationId xmlns:a16="http://schemas.microsoft.com/office/drawing/2014/main" id="{E86C0310-608D-26C6-1988-636BC2AEF6DA}"/>
              </a:ext>
            </a:extLst>
          </p:cNvPr>
          <p:cNvSpPr txBox="1"/>
          <p:nvPr/>
        </p:nvSpPr>
        <p:spPr>
          <a:xfrm>
            <a:off x="1406614" y="5642304"/>
            <a:ext cx="10785386" cy="369332"/>
          </a:xfrm>
          <a:prstGeom prst="rect">
            <a:avLst/>
          </a:prstGeom>
          <a:noFill/>
        </p:spPr>
        <p:txBody>
          <a:bodyPr wrap="square">
            <a:spAutoFit/>
          </a:bodyPr>
          <a:lstStyle/>
          <a:p>
            <a:r>
              <a:rPr lang="en-US" dirty="0">
                <a:solidFill>
                  <a:srgbClr val="7030A0"/>
                </a:solidFill>
              </a:rPr>
              <a:t>You’ll leave with a complete mini-movie or illustrated story — fully created with AI.</a:t>
            </a:r>
          </a:p>
        </p:txBody>
      </p:sp>
    </p:spTree>
    <p:extLst>
      <p:ext uri="{BB962C8B-B14F-4D97-AF65-F5344CB8AC3E}">
        <p14:creationId xmlns:p14="http://schemas.microsoft.com/office/powerpoint/2010/main" val="1938873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0A969-C060-62CD-C2A7-0FB9D189C17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D7B2-20A9-31BF-F354-8D5E148273D0}"/>
              </a:ext>
            </a:extLst>
          </p:cNvPr>
          <p:cNvSpPr>
            <a:spLocks noGrp="1"/>
          </p:cNvSpPr>
          <p:nvPr>
            <p:ph type="body" sz="quarter" idx="12"/>
          </p:nvPr>
        </p:nvSpPr>
        <p:spPr/>
        <p:txBody>
          <a:bodyPr>
            <a:normAutofit/>
          </a:bodyPr>
          <a:lstStyle/>
          <a:p>
            <a:r>
              <a:rPr lang="en-US" dirty="0"/>
              <a:t>Spot the Fake</a:t>
            </a:r>
          </a:p>
          <a:p>
            <a:endParaRPr lang="en-US" dirty="0"/>
          </a:p>
        </p:txBody>
      </p:sp>
      <p:sp>
        <p:nvSpPr>
          <p:cNvPr id="3" name="Text Placeholder 2">
            <a:extLst>
              <a:ext uri="{FF2B5EF4-FFF2-40B4-BE49-F238E27FC236}">
                <a16:creationId xmlns:a16="http://schemas.microsoft.com/office/drawing/2014/main" id="{1D8D177B-E0C6-CDF8-DA9A-0098E4F084DA}"/>
              </a:ext>
            </a:extLst>
          </p:cNvPr>
          <p:cNvSpPr>
            <a:spLocks noGrp="1"/>
          </p:cNvSpPr>
          <p:nvPr>
            <p:ph type="body" sz="quarter" idx="13"/>
          </p:nvPr>
        </p:nvSpPr>
        <p:spPr/>
        <p:txBody>
          <a:bodyPr/>
          <a:lstStyle/>
          <a:p>
            <a:r>
              <a:rPr lang="en-US" dirty="0"/>
              <a:t>An Introduction to AI Deepfakes</a:t>
            </a:r>
          </a:p>
          <a:p>
            <a:r>
              <a:rPr lang="en-US" sz="1800" dirty="0"/>
              <a:t>Learn how to outsmart AI fakes!</a:t>
            </a:r>
          </a:p>
        </p:txBody>
      </p:sp>
    </p:spTree>
    <p:extLst>
      <p:ext uri="{BB962C8B-B14F-4D97-AF65-F5344CB8AC3E}">
        <p14:creationId xmlns:p14="http://schemas.microsoft.com/office/powerpoint/2010/main" val="2442630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CFFA0-8B83-7450-15E7-FDE03819A44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871EB91-CC05-F8E8-7B90-15693D21D3DE}"/>
              </a:ext>
            </a:extLst>
          </p:cNvPr>
          <p:cNvSpPr>
            <a:spLocks noGrp="1"/>
          </p:cNvSpPr>
          <p:nvPr>
            <p:ph type="body" sz="quarter" idx="10"/>
          </p:nvPr>
        </p:nvSpPr>
        <p:spPr/>
        <p:txBody>
          <a:bodyPr/>
          <a:lstStyle/>
          <a:p>
            <a:r>
              <a:rPr lang="en-US" dirty="0"/>
              <a:t>What is a Deepfake</a:t>
            </a:r>
          </a:p>
          <a:p>
            <a:endParaRPr lang="en-US" dirty="0"/>
          </a:p>
        </p:txBody>
      </p:sp>
      <p:sp>
        <p:nvSpPr>
          <p:cNvPr id="4" name="Text Placeholder 3">
            <a:extLst>
              <a:ext uri="{FF2B5EF4-FFF2-40B4-BE49-F238E27FC236}">
                <a16:creationId xmlns:a16="http://schemas.microsoft.com/office/drawing/2014/main" id="{079C3CD8-7A9A-6DFE-93D7-DB2A7BFD79B1}"/>
              </a:ext>
            </a:extLst>
          </p:cNvPr>
          <p:cNvSpPr>
            <a:spLocks noGrp="1"/>
          </p:cNvSpPr>
          <p:nvPr>
            <p:ph type="body" sz="quarter" idx="13"/>
          </p:nvPr>
        </p:nvSpPr>
        <p:spPr>
          <a:xfrm>
            <a:off x="279400" y="597535"/>
            <a:ext cx="11587480" cy="491036"/>
          </a:xfrm>
        </p:spPr>
        <p:txBody>
          <a:bodyPr/>
          <a:lstStyle/>
          <a:p>
            <a:endParaRPr lang="en-US" dirty="0"/>
          </a:p>
          <a:p>
            <a:endParaRPr lang="en-US" dirty="0"/>
          </a:p>
        </p:txBody>
      </p:sp>
      <p:pic>
        <p:nvPicPr>
          <p:cNvPr id="5" name="Picture 4">
            <a:extLst>
              <a:ext uri="{FF2B5EF4-FFF2-40B4-BE49-F238E27FC236}">
                <a16:creationId xmlns:a16="http://schemas.microsoft.com/office/drawing/2014/main" id="{4042923F-06EA-31F7-BC95-B6BAA6DD42B1}"/>
              </a:ext>
            </a:extLst>
          </p:cNvPr>
          <p:cNvPicPr>
            <a:picLocks noChangeAspect="1"/>
          </p:cNvPicPr>
          <p:nvPr/>
        </p:nvPicPr>
        <p:blipFill>
          <a:blip r:embed="rId3"/>
          <a:stretch>
            <a:fillRect/>
          </a:stretch>
        </p:blipFill>
        <p:spPr>
          <a:xfrm>
            <a:off x="1326082" y="1453896"/>
            <a:ext cx="9439553" cy="3205886"/>
          </a:xfrm>
          <a:prstGeom prst="rect">
            <a:avLst/>
          </a:prstGeom>
        </p:spPr>
      </p:pic>
    </p:spTree>
    <p:extLst>
      <p:ext uri="{BB962C8B-B14F-4D97-AF65-F5344CB8AC3E}">
        <p14:creationId xmlns:p14="http://schemas.microsoft.com/office/powerpoint/2010/main" val="879200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919CC8-96D3-84AB-1B78-095AB8481BB6}"/>
              </a:ext>
            </a:extLst>
          </p:cNvPr>
          <p:cNvSpPr>
            <a:spLocks noGrp="1"/>
          </p:cNvSpPr>
          <p:nvPr>
            <p:ph idx="1"/>
          </p:nvPr>
        </p:nvSpPr>
        <p:spPr>
          <a:xfrm>
            <a:off x="279401" y="1313608"/>
            <a:ext cx="7738146" cy="4906218"/>
          </a:xfrm>
        </p:spPr>
        <p:txBody>
          <a:bodyPr>
            <a:normAutofit/>
          </a:bodyPr>
          <a:lstStyle/>
          <a:p>
            <a:pPr marL="0" indent="0">
              <a:buNone/>
            </a:pPr>
            <a:r>
              <a:rPr lang="en-US" b="1" dirty="0"/>
              <a:t>1. Face Swapping (Body Replacement)</a:t>
            </a:r>
            <a:endParaRPr lang="en-US" dirty="0"/>
          </a:p>
          <a:p>
            <a:pPr marL="0" indent="0" eaLnBrk="0" fontAlgn="base" hangingPunct="0">
              <a:lnSpc>
                <a:spcPct val="100000"/>
              </a:lnSpc>
              <a:spcBef>
                <a:spcPct val="0"/>
              </a:spcBef>
              <a:spcAft>
                <a:spcPct val="0"/>
              </a:spcAft>
              <a:buNone/>
            </a:pPr>
            <a:r>
              <a:rPr lang="en-US" dirty="0"/>
              <a:t>• Puts one person’s face onto another person’s body</a:t>
            </a:r>
            <a:br>
              <a:rPr lang="en-US" dirty="0"/>
            </a:br>
            <a:r>
              <a:rPr lang="en-US" dirty="0"/>
              <a:t>• The body is real, the face is fake</a:t>
            </a:r>
            <a:br>
              <a:rPr lang="en-US" dirty="0"/>
            </a:br>
            <a:r>
              <a:rPr lang="en-US" dirty="0"/>
              <a:t>• Used in movies — and sometimes misused</a:t>
            </a:r>
          </a:p>
          <a:p>
            <a:pPr marL="0" indent="0" eaLnBrk="0" fontAlgn="base" hangingPunct="0">
              <a:lnSpc>
                <a:spcPct val="100000"/>
              </a:lnSpc>
              <a:spcBef>
                <a:spcPct val="0"/>
              </a:spcBef>
              <a:spcAft>
                <a:spcPct val="0"/>
              </a:spcAft>
              <a:buNone/>
            </a:pPr>
            <a:endParaRPr lang="en-US" dirty="0"/>
          </a:p>
          <a:p>
            <a:pPr marL="0" indent="0">
              <a:buNone/>
            </a:pPr>
            <a:r>
              <a:rPr lang="en-US" b="1" dirty="0"/>
              <a:t>2. Voice / Speech Synthesis (Lip Syncing)</a:t>
            </a:r>
            <a:endParaRPr lang="en-US" dirty="0"/>
          </a:p>
          <a:p>
            <a:pPr marL="0" indent="0" eaLnBrk="0" fontAlgn="base" hangingPunct="0">
              <a:lnSpc>
                <a:spcPct val="100000"/>
              </a:lnSpc>
              <a:spcBef>
                <a:spcPct val="0"/>
              </a:spcBef>
              <a:spcAft>
                <a:spcPct val="0"/>
              </a:spcAft>
              <a:buNone/>
            </a:pPr>
            <a:r>
              <a:rPr lang="en-US" dirty="0"/>
              <a:t>• Makes someone look like they said something they didn’t</a:t>
            </a:r>
            <a:br>
              <a:rPr lang="en-US" dirty="0"/>
            </a:br>
            <a:r>
              <a:rPr lang="en-US" dirty="0"/>
              <a:t>• AI moves the mouth to match a fake audio track</a:t>
            </a:r>
          </a:p>
        </p:txBody>
      </p:sp>
      <p:sp>
        <p:nvSpPr>
          <p:cNvPr id="3" name="Text Placeholder 2">
            <a:extLst>
              <a:ext uri="{FF2B5EF4-FFF2-40B4-BE49-F238E27FC236}">
                <a16:creationId xmlns:a16="http://schemas.microsoft.com/office/drawing/2014/main" id="{EA86E497-6125-5602-E715-AB72C5F7CC0C}"/>
              </a:ext>
            </a:extLst>
          </p:cNvPr>
          <p:cNvSpPr>
            <a:spLocks noGrp="1"/>
          </p:cNvSpPr>
          <p:nvPr>
            <p:ph type="body" sz="quarter" idx="10"/>
          </p:nvPr>
        </p:nvSpPr>
        <p:spPr/>
        <p:txBody>
          <a:bodyPr/>
          <a:lstStyle/>
          <a:p>
            <a:r>
              <a:rPr lang="en-US" dirty="0"/>
              <a:t>Two Major Types of Deepfakes</a:t>
            </a:r>
          </a:p>
        </p:txBody>
      </p:sp>
      <p:sp>
        <p:nvSpPr>
          <p:cNvPr id="5" name="AutoShape 2" descr="Uploaded image preview">
            <a:extLst>
              <a:ext uri="{FF2B5EF4-FFF2-40B4-BE49-F238E27FC236}">
                <a16:creationId xmlns:a16="http://schemas.microsoft.com/office/drawing/2014/main" id="{4D4E0C68-D27B-A524-4FB5-71B270583AC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4" name="Picture 4" descr="Digital lip sync technology illustration showing a voice wave connecting to a person's mouth">
            <a:extLst>
              <a:ext uri="{FF2B5EF4-FFF2-40B4-BE49-F238E27FC236}">
                <a16:creationId xmlns:a16="http://schemas.microsoft.com/office/drawing/2014/main" id="{E2708476-A827-C14B-E8FA-87C4109EA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079" y="3493618"/>
            <a:ext cx="4049486" cy="18897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1B9FEA-1906-A5A6-97F3-AABB39448F32}"/>
              </a:ext>
            </a:extLst>
          </p:cNvPr>
          <p:cNvSpPr txBox="1"/>
          <p:nvPr/>
        </p:nvSpPr>
        <p:spPr>
          <a:xfrm>
            <a:off x="7877599" y="5567687"/>
            <a:ext cx="4168445" cy="584775"/>
          </a:xfrm>
          <a:prstGeom prst="rect">
            <a:avLst/>
          </a:prstGeom>
          <a:noFill/>
        </p:spPr>
        <p:txBody>
          <a:bodyPr wrap="square">
            <a:spAutoFit/>
          </a:bodyPr>
          <a:lstStyle/>
          <a:p>
            <a:r>
              <a:rPr lang="en-US" sz="1600" dirty="0"/>
              <a:t>AI matches sounds → mouth shapes → realistic lip syncing.</a:t>
            </a:r>
            <a:endParaRPr lang="en-US" sz="1600" dirty="0">
              <a:solidFill>
                <a:srgbClr val="7030A0"/>
              </a:solidFill>
            </a:endParaRPr>
          </a:p>
        </p:txBody>
      </p:sp>
    </p:spTree>
    <p:extLst>
      <p:ext uri="{BB962C8B-B14F-4D97-AF65-F5344CB8AC3E}">
        <p14:creationId xmlns:p14="http://schemas.microsoft.com/office/powerpoint/2010/main" val="3617223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AE219-3E3D-C82C-628B-70C1CF2E448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E1437E-3CC2-BFCC-D8D2-576787A22E99}"/>
              </a:ext>
            </a:extLst>
          </p:cNvPr>
          <p:cNvSpPr>
            <a:spLocks noGrp="1"/>
          </p:cNvSpPr>
          <p:nvPr>
            <p:ph idx="1"/>
          </p:nvPr>
        </p:nvSpPr>
        <p:spPr>
          <a:xfrm>
            <a:off x="302259" y="1313607"/>
            <a:ext cx="11189919" cy="5277388"/>
          </a:xfrm>
        </p:spPr>
        <p:txBody>
          <a:bodyPr>
            <a:normAutofit/>
          </a:bodyPr>
          <a:lstStyle/>
          <a:p>
            <a:r>
              <a:rPr lang="en-US" dirty="0"/>
              <a:t>"Which Face Is Real?" Game </a:t>
            </a:r>
          </a:p>
          <a:p>
            <a:pPr marL="0" indent="0">
              <a:buNone/>
            </a:pPr>
            <a:r>
              <a:rPr lang="en-US" sz="1800" dirty="0">
                <a:hlinkClick r:id="rId3"/>
              </a:rPr>
              <a:t>https://www.whichfaceisreal.com/</a:t>
            </a:r>
            <a:endParaRPr lang="en-US" sz="1800" dirty="0"/>
          </a:p>
          <a:p>
            <a:pPr marL="0" indent="0">
              <a:buNone/>
            </a:pPr>
            <a:r>
              <a:rPr lang="en-US" sz="1600" dirty="0"/>
              <a:t>(Don’t click on ads on the website.)</a:t>
            </a:r>
          </a:p>
          <a:p>
            <a:pPr marL="0" indent="0">
              <a:buNone/>
            </a:pPr>
            <a:r>
              <a:rPr lang="en-US" sz="1600" dirty="0"/>
              <a:t>(Some images may look strange or funny—this is normal. If something feels uncomfortable, look away and tell your instructor.)</a:t>
            </a:r>
          </a:p>
          <a:p>
            <a:pPr marL="0" indent="0">
              <a:buNone/>
            </a:pPr>
            <a:endParaRPr lang="en-US" sz="1600" b="1" dirty="0"/>
          </a:p>
          <a:p>
            <a:r>
              <a:rPr lang="en-US" b="1" dirty="0"/>
              <a:t>What to Look For: Clues to Spot a Fake</a:t>
            </a:r>
          </a:p>
          <a:p>
            <a:endParaRPr lang="en-US" b="1" dirty="0"/>
          </a:p>
        </p:txBody>
      </p:sp>
      <p:sp>
        <p:nvSpPr>
          <p:cNvPr id="3" name="Text Placeholder 2">
            <a:extLst>
              <a:ext uri="{FF2B5EF4-FFF2-40B4-BE49-F238E27FC236}">
                <a16:creationId xmlns:a16="http://schemas.microsoft.com/office/drawing/2014/main" id="{5DC54C4E-1860-04B8-55F9-E8DC4BEA6185}"/>
              </a:ext>
            </a:extLst>
          </p:cNvPr>
          <p:cNvSpPr>
            <a:spLocks noGrp="1"/>
          </p:cNvSpPr>
          <p:nvPr>
            <p:ph type="body" sz="quarter" idx="10"/>
          </p:nvPr>
        </p:nvSpPr>
        <p:spPr/>
        <p:txBody>
          <a:bodyPr/>
          <a:lstStyle/>
          <a:p>
            <a:r>
              <a:rPr lang="en-US" dirty="0"/>
              <a:t>Activity: Which Face Is Real?</a:t>
            </a:r>
          </a:p>
          <a:p>
            <a:endParaRPr lang="en-US" dirty="0"/>
          </a:p>
          <a:p>
            <a:endParaRPr lang="en-US" dirty="0"/>
          </a:p>
        </p:txBody>
      </p:sp>
      <p:pic>
        <p:nvPicPr>
          <p:cNvPr id="4" name="Picture 3">
            <a:extLst>
              <a:ext uri="{FF2B5EF4-FFF2-40B4-BE49-F238E27FC236}">
                <a16:creationId xmlns:a16="http://schemas.microsoft.com/office/drawing/2014/main" id="{77C1683F-A97C-6F46-F9F0-7C96D9C18023}"/>
              </a:ext>
            </a:extLst>
          </p:cNvPr>
          <p:cNvPicPr>
            <a:picLocks noChangeAspect="1"/>
          </p:cNvPicPr>
          <p:nvPr/>
        </p:nvPicPr>
        <p:blipFill>
          <a:blip r:embed="rId4"/>
          <a:stretch>
            <a:fillRect/>
          </a:stretch>
        </p:blipFill>
        <p:spPr>
          <a:xfrm>
            <a:off x="400811" y="3341095"/>
            <a:ext cx="7309409" cy="3111184"/>
          </a:xfrm>
          <a:prstGeom prst="rect">
            <a:avLst/>
          </a:prstGeom>
        </p:spPr>
      </p:pic>
    </p:spTree>
    <p:extLst>
      <p:ext uri="{BB962C8B-B14F-4D97-AF65-F5344CB8AC3E}">
        <p14:creationId xmlns:p14="http://schemas.microsoft.com/office/powerpoint/2010/main" val="967207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C3250-1966-3850-5CA7-5933B2313B6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2FDA76-DF39-EFD4-B603-29A2EDDFDAE7}"/>
              </a:ext>
            </a:extLst>
          </p:cNvPr>
          <p:cNvSpPr>
            <a:spLocks noGrp="1"/>
          </p:cNvSpPr>
          <p:nvPr>
            <p:ph idx="1"/>
          </p:nvPr>
        </p:nvSpPr>
        <p:spPr>
          <a:xfrm>
            <a:off x="302260" y="1313607"/>
            <a:ext cx="7107644" cy="4906218"/>
          </a:xfrm>
        </p:spPr>
        <p:txBody>
          <a:bodyPr>
            <a:normAutofit fontScale="92500"/>
          </a:bodyPr>
          <a:lstStyle/>
          <a:p>
            <a:r>
              <a:rPr lang="en-US" dirty="0"/>
              <a:t>Deepfakes are made using a “GAN” (a special kind of AI with two parts competing)</a:t>
            </a:r>
          </a:p>
          <a:p>
            <a:r>
              <a:rPr lang="en-US" dirty="0"/>
              <a:t>A GAN has </a:t>
            </a:r>
            <a:r>
              <a:rPr lang="en-US" i="1" dirty="0"/>
              <a:t>two AIs playing a game</a:t>
            </a:r>
            <a:r>
              <a:rPr lang="en-US" dirty="0"/>
              <a:t>:</a:t>
            </a:r>
          </a:p>
          <a:p>
            <a:pPr marL="0" indent="0">
              <a:buNone/>
            </a:pPr>
            <a:r>
              <a:rPr lang="en-US" b="1" dirty="0"/>
              <a:t>1. The Generator</a:t>
            </a:r>
            <a:br>
              <a:rPr lang="en-US" dirty="0"/>
            </a:br>
            <a:r>
              <a:rPr lang="en-US" dirty="0"/>
              <a:t>– Tries to create a fake image</a:t>
            </a:r>
            <a:br>
              <a:rPr lang="en-US" dirty="0"/>
            </a:br>
            <a:r>
              <a:rPr lang="en-US" dirty="0"/>
              <a:t>– Tries to fool the other AI</a:t>
            </a:r>
          </a:p>
          <a:p>
            <a:pPr marL="0" indent="0">
              <a:buNone/>
            </a:pPr>
            <a:r>
              <a:rPr lang="en-US" b="1" dirty="0"/>
              <a:t>2. The Discriminator</a:t>
            </a:r>
            <a:br>
              <a:rPr lang="en-US" dirty="0"/>
            </a:br>
            <a:r>
              <a:rPr lang="en-US" dirty="0"/>
              <a:t>– Tries to spot which images are fake</a:t>
            </a:r>
            <a:br>
              <a:rPr lang="en-US" dirty="0"/>
            </a:br>
            <a:r>
              <a:rPr lang="en-US" dirty="0"/>
              <a:t>– Trains itself to catch the Generator</a:t>
            </a:r>
          </a:p>
          <a:p>
            <a:r>
              <a:rPr lang="en-US" b="1" dirty="0"/>
              <a:t>🎮 It’s like two players leveling up by battling each other —</a:t>
            </a:r>
            <a:br>
              <a:rPr lang="en-US" b="1" dirty="0"/>
            </a:br>
            <a:r>
              <a:rPr lang="en-US" b="1" dirty="0"/>
              <a:t>the faker vs the detector.</a:t>
            </a:r>
            <a:endParaRPr lang="en-US" dirty="0"/>
          </a:p>
        </p:txBody>
      </p:sp>
      <p:sp>
        <p:nvSpPr>
          <p:cNvPr id="3" name="Text Placeholder 2">
            <a:extLst>
              <a:ext uri="{FF2B5EF4-FFF2-40B4-BE49-F238E27FC236}">
                <a16:creationId xmlns:a16="http://schemas.microsoft.com/office/drawing/2014/main" id="{AE5D26FD-EAA9-5011-8935-8CFAE3C08501}"/>
              </a:ext>
            </a:extLst>
          </p:cNvPr>
          <p:cNvSpPr>
            <a:spLocks noGrp="1"/>
          </p:cNvSpPr>
          <p:nvPr>
            <p:ph type="body" sz="quarter" idx="10"/>
          </p:nvPr>
        </p:nvSpPr>
        <p:spPr/>
        <p:txBody>
          <a:bodyPr/>
          <a:lstStyle/>
          <a:p>
            <a:r>
              <a:rPr lang="en-US" dirty="0"/>
              <a:t>How Are They Made? The Tech: GANs</a:t>
            </a:r>
          </a:p>
          <a:p>
            <a:endParaRPr lang="en-US" dirty="0"/>
          </a:p>
          <a:p>
            <a:endParaRPr lang="en-US" dirty="0"/>
          </a:p>
        </p:txBody>
      </p:sp>
      <p:pic>
        <p:nvPicPr>
          <p:cNvPr id="5122" name="Picture 2" descr="Diagram of a Generative Adversarial Network (GAN)">
            <a:extLst>
              <a:ext uri="{FF2B5EF4-FFF2-40B4-BE49-F238E27FC236}">
                <a16:creationId xmlns:a16="http://schemas.microsoft.com/office/drawing/2014/main" id="{20FBC909-B2CE-55C1-D9DF-519E699DD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9904" y="1313607"/>
            <a:ext cx="4782096" cy="35295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3875E9-7623-A4E5-15A3-9CBC62429D03}"/>
              </a:ext>
            </a:extLst>
          </p:cNvPr>
          <p:cNvSpPr txBox="1"/>
          <p:nvPr/>
        </p:nvSpPr>
        <p:spPr>
          <a:xfrm>
            <a:off x="7295298" y="4931343"/>
            <a:ext cx="4782096" cy="584775"/>
          </a:xfrm>
          <a:prstGeom prst="rect">
            <a:avLst/>
          </a:prstGeom>
          <a:noFill/>
        </p:spPr>
        <p:txBody>
          <a:bodyPr wrap="square">
            <a:spAutoFit/>
          </a:bodyPr>
          <a:lstStyle/>
          <a:p>
            <a:pPr eaLnBrk="0" fontAlgn="base" hangingPunct="0">
              <a:spcBef>
                <a:spcPct val="0"/>
              </a:spcBef>
              <a:spcAft>
                <a:spcPct val="0"/>
              </a:spcAft>
            </a:pPr>
            <a:r>
              <a:rPr lang="en-US" sz="1600" dirty="0"/>
              <a:t>Two AIs play a fake-vs-real game. Both get better over time.</a:t>
            </a:r>
            <a:endParaRPr lang="en-US" altLang="en-US" sz="1600" dirty="0">
              <a:latin typeface="Arial" panose="020B0604020202020204" pitchFamily="34" charset="0"/>
            </a:endParaRPr>
          </a:p>
        </p:txBody>
      </p:sp>
    </p:spTree>
    <p:extLst>
      <p:ext uri="{BB962C8B-B14F-4D97-AF65-F5344CB8AC3E}">
        <p14:creationId xmlns:p14="http://schemas.microsoft.com/office/powerpoint/2010/main" val="184474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7CE83-6683-5AF5-D44E-48BBAC8C5F4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336A5-0D65-AC11-79E8-E03B4738F28F}"/>
              </a:ext>
            </a:extLst>
          </p:cNvPr>
          <p:cNvSpPr>
            <a:spLocks noGrp="1"/>
          </p:cNvSpPr>
          <p:nvPr>
            <p:ph idx="1"/>
          </p:nvPr>
        </p:nvSpPr>
        <p:spPr>
          <a:xfrm>
            <a:off x="302259" y="1313607"/>
            <a:ext cx="11189919" cy="4906218"/>
          </a:xfrm>
        </p:spPr>
        <p:txBody>
          <a:bodyPr>
            <a:normAutofit fontScale="92500"/>
          </a:bodyPr>
          <a:lstStyle/>
          <a:p>
            <a:pPr marL="0" indent="0">
              <a:buNone/>
            </a:pPr>
            <a:r>
              <a:rPr lang="en-US" dirty="0"/>
              <a:t>This technology has both positive and negative implications for society.</a:t>
            </a:r>
          </a:p>
          <a:p>
            <a:pPr marL="0" indent="0">
              <a:buNone/>
            </a:pPr>
            <a:endParaRPr lang="en-US" b="1" dirty="0"/>
          </a:p>
          <a:p>
            <a:pPr marL="0" indent="0">
              <a:buNone/>
            </a:pPr>
            <a:r>
              <a:rPr lang="en-US" b="1" dirty="0"/>
              <a:t>Examples of positive impacts:</a:t>
            </a:r>
          </a:p>
          <a:p>
            <a:r>
              <a:rPr lang="en-US" dirty="0"/>
              <a:t>Making old actors look young in movies</a:t>
            </a:r>
          </a:p>
          <a:p>
            <a:r>
              <a:rPr lang="en-US" dirty="0"/>
              <a:t>Re-creating historical events</a:t>
            </a:r>
          </a:p>
          <a:p>
            <a:endParaRPr lang="en-US" dirty="0"/>
          </a:p>
          <a:p>
            <a:pPr marL="0" indent="0">
              <a:buNone/>
            </a:pPr>
            <a:r>
              <a:rPr lang="en-US" b="1" dirty="0"/>
              <a:t>Examples of negative impacts:</a:t>
            </a:r>
          </a:p>
          <a:p>
            <a:r>
              <a:rPr lang="en-US" dirty="0"/>
              <a:t>Fake political videos</a:t>
            </a:r>
          </a:p>
          <a:p>
            <a:r>
              <a:rPr lang="en-US" dirty="0"/>
              <a:t>Fake celebrity content</a:t>
            </a:r>
          </a:p>
          <a:p>
            <a:r>
              <a:rPr lang="en-US" dirty="0"/>
              <a:t>Scam videos</a:t>
            </a:r>
          </a:p>
        </p:txBody>
      </p:sp>
      <p:sp>
        <p:nvSpPr>
          <p:cNvPr id="3" name="Text Placeholder 2">
            <a:extLst>
              <a:ext uri="{FF2B5EF4-FFF2-40B4-BE49-F238E27FC236}">
                <a16:creationId xmlns:a16="http://schemas.microsoft.com/office/drawing/2014/main" id="{60C90B5F-EBD5-01B2-853C-F448A200D7A2}"/>
              </a:ext>
            </a:extLst>
          </p:cNvPr>
          <p:cNvSpPr>
            <a:spLocks noGrp="1"/>
          </p:cNvSpPr>
          <p:nvPr>
            <p:ph type="body" sz="quarter" idx="10"/>
          </p:nvPr>
        </p:nvSpPr>
        <p:spPr/>
        <p:txBody>
          <a:bodyPr/>
          <a:lstStyle/>
          <a:p>
            <a:r>
              <a:rPr lang="en-US" dirty="0"/>
              <a:t>The Impact of Deepfakes</a:t>
            </a:r>
          </a:p>
          <a:p>
            <a:endParaRPr lang="en-US" dirty="0"/>
          </a:p>
          <a:p>
            <a:endParaRPr lang="en-US" dirty="0"/>
          </a:p>
        </p:txBody>
      </p:sp>
    </p:spTree>
    <p:extLst>
      <p:ext uri="{BB962C8B-B14F-4D97-AF65-F5344CB8AC3E}">
        <p14:creationId xmlns:p14="http://schemas.microsoft.com/office/powerpoint/2010/main" val="693755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40AAC-31A7-BC57-8C4F-6F4F00A2B11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200ED0-ECF3-CEB8-1A0A-E9FE36D33048}"/>
              </a:ext>
            </a:extLst>
          </p:cNvPr>
          <p:cNvSpPr>
            <a:spLocks noGrp="1"/>
          </p:cNvSpPr>
          <p:nvPr>
            <p:ph idx="1"/>
          </p:nvPr>
        </p:nvSpPr>
        <p:spPr>
          <a:xfrm>
            <a:off x="302259" y="1313607"/>
            <a:ext cx="7283603" cy="4906218"/>
          </a:xfrm>
        </p:spPr>
        <p:txBody>
          <a:bodyPr>
            <a:normAutofit/>
          </a:bodyPr>
          <a:lstStyle/>
          <a:p>
            <a:r>
              <a:rPr lang="en-US" b="1" dirty="0"/>
              <a:t>Movies &amp; Entertainment:</a:t>
            </a:r>
            <a:r>
              <a:rPr lang="en-US" dirty="0"/>
              <a:t> Used for special effects, like making actors look younger, or bringing historical figures to life.</a:t>
            </a:r>
          </a:p>
          <a:p>
            <a:r>
              <a:rPr lang="en-US" b="1" dirty="0"/>
              <a:t>Education:</a:t>
            </a:r>
            <a:r>
              <a:rPr lang="en-US" dirty="0"/>
              <a:t> Creating interactive historical recreations or advanced simulations for training.</a:t>
            </a:r>
          </a:p>
          <a:p>
            <a:r>
              <a:rPr lang="en-US" b="1" dirty="0"/>
              <a:t>Art &amp; Creativity:</a:t>
            </a:r>
            <a:r>
              <a:rPr lang="en-US" dirty="0"/>
              <a:t> Allowing artists to create new forms of digital expression.</a:t>
            </a:r>
          </a:p>
          <a:p>
            <a:r>
              <a:rPr lang="en-US" b="1" dirty="0"/>
              <a:t>Accessibility:</a:t>
            </a:r>
            <a:r>
              <a:rPr lang="en-US" dirty="0"/>
              <a:t> Synthesizing voices for people who have lost their own.</a:t>
            </a:r>
          </a:p>
        </p:txBody>
      </p:sp>
      <p:sp>
        <p:nvSpPr>
          <p:cNvPr id="3" name="Text Placeholder 2">
            <a:extLst>
              <a:ext uri="{FF2B5EF4-FFF2-40B4-BE49-F238E27FC236}">
                <a16:creationId xmlns:a16="http://schemas.microsoft.com/office/drawing/2014/main" id="{EFCB4D11-2D0F-2AF3-D2FC-E19595C380F4}"/>
              </a:ext>
            </a:extLst>
          </p:cNvPr>
          <p:cNvSpPr>
            <a:spLocks noGrp="1"/>
          </p:cNvSpPr>
          <p:nvPr>
            <p:ph type="body" sz="quarter" idx="10"/>
          </p:nvPr>
        </p:nvSpPr>
        <p:spPr/>
        <p:txBody>
          <a:bodyPr/>
          <a:lstStyle/>
          <a:p>
            <a:r>
              <a:rPr lang="en-US" dirty="0"/>
              <a:t>Potential for Good</a:t>
            </a:r>
          </a:p>
          <a:p>
            <a:endParaRPr lang="en-US" dirty="0"/>
          </a:p>
          <a:p>
            <a:endParaRPr lang="en-US" dirty="0"/>
          </a:p>
        </p:txBody>
      </p:sp>
      <p:pic>
        <p:nvPicPr>
          <p:cNvPr id="7172" name="Picture 4" descr="Positive use of AI in art and media">
            <a:extLst>
              <a:ext uri="{FF2B5EF4-FFF2-40B4-BE49-F238E27FC236}">
                <a16:creationId xmlns:a16="http://schemas.microsoft.com/office/drawing/2014/main" id="{C0ACB214-F4ED-7E80-87BA-67BC60058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5862" y="1313607"/>
            <a:ext cx="4458265" cy="260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099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82168-2279-0E24-2547-B544B75C452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296DFB-0374-0A6D-F06B-EC4D8B1CD0E9}"/>
              </a:ext>
            </a:extLst>
          </p:cNvPr>
          <p:cNvSpPr>
            <a:spLocks noGrp="1"/>
          </p:cNvSpPr>
          <p:nvPr>
            <p:ph idx="1"/>
          </p:nvPr>
        </p:nvSpPr>
        <p:spPr>
          <a:xfrm>
            <a:off x="4764531" y="1394074"/>
            <a:ext cx="7283603" cy="4906218"/>
          </a:xfrm>
        </p:spPr>
        <p:txBody>
          <a:bodyPr>
            <a:normAutofit/>
          </a:bodyPr>
          <a:lstStyle/>
          <a:p>
            <a:r>
              <a:rPr lang="en-US" b="1" dirty="0"/>
              <a:t>Misinformation:</a:t>
            </a:r>
            <a:r>
              <a:rPr lang="en-US" dirty="0"/>
              <a:t> Creating fake videos of politicians or leaders to spread "fake news."</a:t>
            </a:r>
          </a:p>
          <a:p>
            <a:r>
              <a:rPr lang="en-US" b="1" dirty="0"/>
              <a:t>Fraud &amp; Scams:</a:t>
            </a:r>
            <a:r>
              <a:rPr lang="en-US" dirty="0"/>
              <a:t> Impersonating someone to ask for money or steal an identity.</a:t>
            </a:r>
          </a:p>
          <a:p>
            <a:r>
              <a:rPr lang="en-US" b="1" dirty="0"/>
              <a:t>Hurting or embarrassing people online:</a:t>
            </a:r>
            <a:r>
              <a:rPr lang="en-US" dirty="0"/>
              <a:t> Falsely placing people in images or videos without their consent.</a:t>
            </a:r>
          </a:p>
          <a:p>
            <a:r>
              <a:rPr lang="en-US" b="1" dirty="0"/>
              <a:t>Tricking people to change their beliefs:</a:t>
            </a:r>
            <a:r>
              <a:rPr lang="en-US" dirty="0"/>
              <a:t> Spreading propaganda or influencing public opinion.</a:t>
            </a:r>
          </a:p>
          <a:p>
            <a:pPr marL="0" indent="0">
              <a:buNone/>
            </a:pPr>
            <a:endParaRPr lang="en-US" dirty="0"/>
          </a:p>
        </p:txBody>
      </p:sp>
      <p:sp>
        <p:nvSpPr>
          <p:cNvPr id="3" name="Text Placeholder 2">
            <a:extLst>
              <a:ext uri="{FF2B5EF4-FFF2-40B4-BE49-F238E27FC236}">
                <a16:creationId xmlns:a16="http://schemas.microsoft.com/office/drawing/2014/main" id="{4550C545-53A6-CCF4-E9F9-33C8705AC398}"/>
              </a:ext>
            </a:extLst>
          </p:cNvPr>
          <p:cNvSpPr>
            <a:spLocks noGrp="1"/>
          </p:cNvSpPr>
          <p:nvPr>
            <p:ph type="body" sz="quarter" idx="10"/>
          </p:nvPr>
        </p:nvSpPr>
        <p:spPr/>
        <p:txBody>
          <a:bodyPr/>
          <a:lstStyle/>
          <a:p>
            <a:r>
              <a:rPr lang="en-US" dirty="0"/>
              <a:t>Risks and Dangers</a:t>
            </a:r>
          </a:p>
          <a:p>
            <a:endParaRPr lang="en-US" dirty="0"/>
          </a:p>
          <a:p>
            <a:endParaRPr lang="en-US" dirty="0"/>
          </a:p>
        </p:txBody>
      </p:sp>
      <p:pic>
        <p:nvPicPr>
          <p:cNvPr id="9218" name="Picture 2" descr="Concept of digital misinformation and online danger">
            <a:extLst>
              <a:ext uri="{FF2B5EF4-FFF2-40B4-BE49-F238E27FC236}">
                <a16:creationId xmlns:a16="http://schemas.microsoft.com/office/drawing/2014/main" id="{49ACDB3A-E204-EA59-4C35-28F161575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44" y="1394074"/>
            <a:ext cx="4168960" cy="3126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519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7B907B-14F7-5934-C2AB-8E5E71E52D9A}"/>
              </a:ext>
            </a:extLst>
          </p:cNvPr>
          <p:cNvSpPr>
            <a:spLocks noGrp="1"/>
          </p:cNvSpPr>
          <p:nvPr>
            <p:ph idx="1"/>
          </p:nvPr>
        </p:nvSpPr>
        <p:spPr>
          <a:xfrm>
            <a:off x="279400" y="2118280"/>
            <a:ext cx="5594706" cy="3331544"/>
          </a:xfrm>
        </p:spPr>
        <p:txBody>
          <a:bodyPr/>
          <a:lstStyle/>
          <a:p>
            <a:pPr marL="0" indent="0">
              <a:buNone/>
            </a:pPr>
            <a:r>
              <a:rPr lang="en-US" dirty="0"/>
              <a:t>📚 </a:t>
            </a:r>
            <a:r>
              <a:rPr lang="en-US" b="1" dirty="0">
                <a:solidFill>
                  <a:srgbClr val="7030A0"/>
                </a:solidFill>
              </a:rPr>
              <a:t>Massive Training Data</a:t>
            </a:r>
          </a:p>
          <a:p>
            <a:pPr marL="0" indent="0">
              <a:buNone/>
            </a:pPr>
            <a:r>
              <a:rPr lang="en-US" sz="2400" dirty="0"/>
              <a:t>The AI models are trained on millions (or billions) of real faces and videos from the internet. They learn the tiniest details of human features, lighting, and texture. </a:t>
            </a:r>
          </a:p>
          <a:p>
            <a:pPr marL="0" indent="0">
              <a:buNone/>
            </a:pPr>
            <a:r>
              <a:rPr lang="en-US" sz="2400" dirty="0"/>
              <a:t>For example: AI learns small details like eyebrows, shadows, reflections.</a:t>
            </a:r>
          </a:p>
        </p:txBody>
      </p:sp>
      <p:sp>
        <p:nvSpPr>
          <p:cNvPr id="3" name="Text Placeholder 2">
            <a:extLst>
              <a:ext uri="{FF2B5EF4-FFF2-40B4-BE49-F238E27FC236}">
                <a16:creationId xmlns:a16="http://schemas.microsoft.com/office/drawing/2014/main" id="{E89C9502-A36A-D7EA-CAD8-7EE003021631}"/>
              </a:ext>
            </a:extLst>
          </p:cNvPr>
          <p:cNvSpPr>
            <a:spLocks noGrp="1"/>
          </p:cNvSpPr>
          <p:nvPr>
            <p:ph type="body" sz="quarter" idx="10"/>
          </p:nvPr>
        </p:nvSpPr>
        <p:spPr/>
        <p:txBody>
          <a:bodyPr/>
          <a:lstStyle/>
          <a:p>
            <a:r>
              <a:rPr lang="en-US" dirty="0"/>
              <a:t>Why Is It So Hard to Tell?</a:t>
            </a:r>
          </a:p>
          <a:p>
            <a:endParaRPr lang="en-US" dirty="0"/>
          </a:p>
        </p:txBody>
      </p:sp>
      <p:sp>
        <p:nvSpPr>
          <p:cNvPr id="5" name="Content Placeholder 1">
            <a:extLst>
              <a:ext uri="{FF2B5EF4-FFF2-40B4-BE49-F238E27FC236}">
                <a16:creationId xmlns:a16="http://schemas.microsoft.com/office/drawing/2014/main" id="{5E5D1A8F-2675-9139-EB24-54ACF65E25F6}"/>
              </a:ext>
            </a:extLst>
          </p:cNvPr>
          <p:cNvSpPr txBox="1">
            <a:spLocks/>
          </p:cNvSpPr>
          <p:nvPr/>
        </p:nvSpPr>
        <p:spPr>
          <a:xfrm>
            <a:off x="6188863" y="2118280"/>
            <a:ext cx="5594706" cy="3331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r>
              <a:rPr lang="en-US" b="1" dirty="0">
                <a:solidFill>
                  <a:srgbClr val="7030A0"/>
                </a:solidFill>
              </a:rPr>
              <a:t>Constant Improvement</a:t>
            </a:r>
          </a:p>
          <a:p>
            <a:pPr marL="0" indent="0">
              <a:buNone/>
            </a:pPr>
            <a:r>
              <a:rPr lang="en-US" sz="2400" dirty="0"/>
              <a:t>The "adversarial" process means the AI is always in a competition with itself to get better. The "Generator" and "Discriminator" keep improving, making the fakes more realistic every day.</a:t>
            </a:r>
          </a:p>
        </p:txBody>
      </p:sp>
    </p:spTree>
    <p:extLst>
      <p:ext uri="{BB962C8B-B14F-4D97-AF65-F5344CB8AC3E}">
        <p14:creationId xmlns:p14="http://schemas.microsoft.com/office/powerpoint/2010/main" val="1508293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C68111-267A-45F8-AC57-1987E75DC8A1}"/>
              </a:ext>
            </a:extLst>
          </p:cNvPr>
          <p:cNvSpPr>
            <a:spLocks noGrp="1"/>
          </p:cNvSpPr>
          <p:nvPr>
            <p:ph type="body" sz="quarter" idx="10"/>
          </p:nvPr>
        </p:nvSpPr>
        <p:spPr/>
        <p:txBody>
          <a:bodyPr/>
          <a:lstStyle/>
          <a:p>
            <a:r>
              <a:rPr lang="en-US" dirty="0"/>
              <a:t>What Can We Do? Safeguards We Need</a:t>
            </a:r>
          </a:p>
          <a:p>
            <a:endParaRPr lang="en-US" dirty="0"/>
          </a:p>
        </p:txBody>
      </p:sp>
      <p:pic>
        <p:nvPicPr>
          <p:cNvPr id="6" name="Picture 5">
            <a:extLst>
              <a:ext uri="{FF2B5EF4-FFF2-40B4-BE49-F238E27FC236}">
                <a16:creationId xmlns:a16="http://schemas.microsoft.com/office/drawing/2014/main" id="{8406DD02-5C16-04D5-490E-947A8B4BB958}"/>
              </a:ext>
            </a:extLst>
          </p:cNvPr>
          <p:cNvPicPr>
            <a:picLocks noChangeAspect="1"/>
          </p:cNvPicPr>
          <p:nvPr/>
        </p:nvPicPr>
        <p:blipFill>
          <a:blip r:embed="rId3"/>
          <a:stretch>
            <a:fillRect/>
          </a:stretch>
        </p:blipFill>
        <p:spPr>
          <a:xfrm>
            <a:off x="423796" y="1367638"/>
            <a:ext cx="11241211" cy="3972458"/>
          </a:xfrm>
          <a:prstGeom prst="rect">
            <a:avLst/>
          </a:prstGeom>
        </p:spPr>
      </p:pic>
    </p:spTree>
    <p:extLst>
      <p:ext uri="{BB962C8B-B14F-4D97-AF65-F5344CB8AC3E}">
        <p14:creationId xmlns:p14="http://schemas.microsoft.com/office/powerpoint/2010/main" val="3136717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FA248-F01D-6EC1-F4E5-970E0E86EBE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EE63B31-7E5D-0492-E42D-F09454B27AD5}"/>
              </a:ext>
            </a:extLst>
          </p:cNvPr>
          <p:cNvSpPr>
            <a:spLocks noGrp="1"/>
          </p:cNvSpPr>
          <p:nvPr>
            <p:ph type="body" sz="quarter" idx="10"/>
          </p:nvPr>
        </p:nvSpPr>
        <p:spPr/>
        <p:txBody>
          <a:bodyPr/>
          <a:lstStyle/>
          <a:p>
            <a:r>
              <a:rPr lang="en-US" dirty="0"/>
              <a:t>Story Ideas to Choose From</a:t>
            </a:r>
          </a:p>
        </p:txBody>
      </p:sp>
      <p:sp>
        <p:nvSpPr>
          <p:cNvPr id="6" name="Text Placeholder 3">
            <a:extLst>
              <a:ext uri="{FF2B5EF4-FFF2-40B4-BE49-F238E27FC236}">
                <a16:creationId xmlns:a16="http://schemas.microsoft.com/office/drawing/2014/main" id="{0672AB10-3CE0-65AA-DCD3-C9024CA65468}"/>
              </a:ext>
            </a:extLst>
          </p:cNvPr>
          <p:cNvSpPr>
            <a:spLocks noGrp="1"/>
          </p:cNvSpPr>
          <p:nvPr>
            <p:ph type="body" sz="quarter" idx="13"/>
          </p:nvPr>
        </p:nvSpPr>
        <p:spPr>
          <a:xfrm>
            <a:off x="325437" y="620050"/>
            <a:ext cx="11587163" cy="715963"/>
          </a:xfrm>
        </p:spPr>
        <p:txBody>
          <a:bodyPr/>
          <a:lstStyle/>
          <a:p>
            <a:r>
              <a:rPr lang="en-US" dirty="0"/>
              <a:t>Don’t overthink it — pick something fun</a:t>
            </a:r>
          </a:p>
        </p:txBody>
      </p:sp>
      <p:sp>
        <p:nvSpPr>
          <p:cNvPr id="9" name="TextBox 8">
            <a:extLst>
              <a:ext uri="{FF2B5EF4-FFF2-40B4-BE49-F238E27FC236}">
                <a16:creationId xmlns:a16="http://schemas.microsoft.com/office/drawing/2014/main" id="{728D4D26-97B5-050B-BDD5-103F6F992274}"/>
              </a:ext>
            </a:extLst>
          </p:cNvPr>
          <p:cNvSpPr txBox="1"/>
          <p:nvPr/>
        </p:nvSpPr>
        <p:spPr>
          <a:xfrm>
            <a:off x="1345570" y="1715110"/>
            <a:ext cx="4522795" cy="923330"/>
          </a:xfrm>
          <a:prstGeom prst="rect">
            <a:avLst/>
          </a:prstGeom>
          <a:noFill/>
        </p:spPr>
        <p:txBody>
          <a:bodyPr wrap="square">
            <a:spAutoFit/>
          </a:bodyPr>
          <a:lstStyle/>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807D773C-75A0-765C-EDF5-16CB5B0BB4F9}"/>
              </a:ext>
            </a:extLst>
          </p:cNvPr>
          <p:cNvSpPr txBox="1"/>
          <p:nvPr/>
        </p:nvSpPr>
        <p:spPr>
          <a:xfrm>
            <a:off x="1345570" y="1336013"/>
            <a:ext cx="10613067" cy="369332"/>
          </a:xfrm>
          <a:prstGeom prst="rect">
            <a:avLst/>
          </a:prstGeom>
          <a:noFill/>
        </p:spPr>
        <p:txBody>
          <a:bodyPr wrap="square">
            <a:spAutoFit/>
          </a:bodyPr>
          <a:lstStyle/>
          <a:p>
            <a:r>
              <a:rPr lang="en-US" dirty="0">
                <a:solidFill>
                  <a:srgbClr val="7030A0"/>
                </a:solidFill>
              </a:rPr>
              <a:t>Here are some story themes you can explore — or use them as inspiration for your own idea.</a:t>
            </a:r>
          </a:p>
        </p:txBody>
      </p:sp>
      <p:graphicFrame>
        <p:nvGraphicFramePr>
          <p:cNvPr id="15" name="Table 14">
            <a:extLst>
              <a:ext uri="{FF2B5EF4-FFF2-40B4-BE49-F238E27FC236}">
                <a16:creationId xmlns:a16="http://schemas.microsoft.com/office/drawing/2014/main" id="{C1A3F2E8-5F79-43E8-24B3-A44A6E1E2D61}"/>
              </a:ext>
            </a:extLst>
          </p:cNvPr>
          <p:cNvGraphicFramePr>
            <a:graphicFrameLocks noGrp="1"/>
          </p:cNvGraphicFramePr>
          <p:nvPr>
            <p:extLst>
              <p:ext uri="{D42A27DB-BD31-4B8C-83A1-F6EECF244321}">
                <p14:modId xmlns:p14="http://schemas.microsoft.com/office/powerpoint/2010/main" val="1686354079"/>
              </p:ext>
            </p:extLst>
          </p:nvPr>
        </p:nvGraphicFramePr>
        <p:xfrm>
          <a:off x="1411677" y="1856760"/>
          <a:ext cx="9642146" cy="4266248"/>
        </p:xfrm>
        <a:graphic>
          <a:graphicData uri="http://schemas.openxmlformats.org/drawingml/2006/table">
            <a:tbl>
              <a:tblPr>
                <a:tableStyleId>{5C22544A-7EE6-4342-B048-85BDC9FD1C3A}</a:tableStyleId>
              </a:tblPr>
              <a:tblGrid>
                <a:gridCol w="4821073">
                  <a:extLst>
                    <a:ext uri="{9D8B030D-6E8A-4147-A177-3AD203B41FA5}">
                      <a16:colId xmlns:a16="http://schemas.microsoft.com/office/drawing/2014/main" val="395751815"/>
                    </a:ext>
                  </a:extLst>
                </a:gridCol>
                <a:gridCol w="4821073">
                  <a:extLst>
                    <a:ext uri="{9D8B030D-6E8A-4147-A177-3AD203B41FA5}">
                      <a16:colId xmlns:a16="http://schemas.microsoft.com/office/drawing/2014/main" val="393073349"/>
                    </a:ext>
                  </a:extLst>
                </a:gridCol>
              </a:tblGrid>
              <a:tr h="2133124">
                <a:tc>
                  <a:txBody>
                    <a:bodyPr/>
                    <a:lstStyle/>
                    <a:p>
                      <a:pPr>
                        <a:lnSpc>
                          <a:spcPct val="150000"/>
                        </a:lnSpc>
                      </a:pPr>
                      <a:r>
                        <a:rPr lang="en-US" sz="2400" dirty="0"/>
                        <a:t>🚀  </a:t>
                      </a:r>
                      <a:r>
                        <a:rPr lang="en-US" sz="2400" b="1" dirty="0"/>
                        <a:t>Sci-Fi &amp; Adventure</a:t>
                      </a:r>
                      <a:endParaRPr lang="en-US" sz="2400" dirty="0"/>
                    </a:p>
                    <a:p>
                      <a:pPr marL="285750" indent="-285750">
                        <a:buFont typeface="Arial" panose="020B0604020202020204" pitchFamily="34" charset="0"/>
                        <a:buChar char="•"/>
                      </a:pPr>
                      <a:r>
                        <a:rPr lang="en-US" i="0" dirty="0"/>
                        <a:t>A Day in the Life of My AI Helper</a:t>
                      </a:r>
                    </a:p>
                    <a:p>
                      <a:pPr marL="285750" indent="-285750">
                        <a:buFont typeface="Arial" panose="020B0604020202020204" pitchFamily="34" charset="0"/>
                        <a:buChar char="•"/>
                      </a:pPr>
                      <a:r>
                        <a:rPr lang="en-US" i="0" dirty="0"/>
                        <a:t>Space Adventure with an AI Friend</a:t>
                      </a:r>
                    </a:p>
                    <a:p>
                      <a:pPr marL="285750" indent="-285750">
                        <a:buFont typeface="Arial" panose="020B0604020202020204" pitchFamily="34" charset="0"/>
                        <a:buChar char="•"/>
                      </a:pPr>
                      <a:r>
                        <a:rPr lang="en-US" i="0" dirty="0"/>
                        <a:t>The Future Gardener</a:t>
                      </a:r>
                    </a:p>
                    <a:p>
                      <a:pPr marL="285750" indent="-285750">
                        <a:buFont typeface="Arial" panose="020B0604020202020204" pitchFamily="34" charset="0"/>
                        <a:buChar char="•"/>
                      </a:pPr>
                      <a:r>
                        <a:rPr lang="en-US" i="0" dirty="0"/>
                        <a:t>The Time-Traveler’s Pet</a:t>
                      </a:r>
                    </a:p>
                  </a:txBody>
                  <a:tcPr/>
                </a:tc>
                <a:tc>
                  <a:txBody>
                    <a:bodyPr/>
                    <a:lstStyle/>
                    <a:p>
                      <a:pPr>
                        <a:lnSpc>
                          <a:spcPct val="150000"/>
                        </a:lnSpc>
                      </a:pPr>
                      <a:r>
                        <a:rPr lang="en-US" sz="2400" dirty="0"/>
                        <a:t>🤣  </a:t>
                      </a:r>
                      <a:r>
                        <a:rPr lang="en-US" sz="2400" b="1" kern="1200" dirty="0">
                          <a:solidFill>
                            <a:schemeClr val="dk1"/>
                          </a:solidFill>
                          <a:latin typeface="+mn-lt"/>
                          <a:ea typeface="+mn-ea"/>
                          <a:cs typeface="+mn-cs"/>
                        </a:rPr>
                        <a:t>Comedy</a:t>
                      </a:r>
                    </a:p>
                    <a:p>
                      <a:pPr marL="285750" indent="-285750">
                        <a:buFont typeface="Arial" panose="020B0604020202020204" pitchFamily="34" charset="0"/>
                        <a:buChar char="•"/>
                      </a:pPr>
                      <a:r>
                        <a:rPr lang="en-US" sz="1800" i="0" dirty="0"/>
                        <a:t>The Animal Astronauts</a:t>
                      </a:r>
                    </a:p>
                    <a:p>
                      <a:pPr marL="285750" indent="-285750">
                        <a:buFont typeface="Arial" panose="020B0604020202020204" pitchFamily="34" charset="0"/>
                        <a:buChar char="•"/>
                      </a:pPr>
                      <a:r>
                        <a:rPr lang="en-US" sz="1800" i="0" dirty="0"/>
                        <a:t>The Fridge Rebellion</a:t>
                      </a:r>
                    </a:p>
                    <a:p>
                      <a:pPr marL="285750" indent="-285750">
                        <a:buFont typeface="Arial" panose="020B0604020202020204" pitchFamily="34" charset="0"/>
                        <a:buChar char="•"/>
                      </a:pPr>
                      <a:r>
                        <a:rPr lang="en-US" sz="1800" i="0" dirty="0"/>
                        <a:t>The Quest for the Perfect Pizza</a:t>
                      </a:r>
                    </a:p>
                    <a:p>
                      <a:endParaRPr lang="en-US" dirty="0"/>
                    </a:p>
                  </a:txBody>
                  <a:tcPr/>
                </a:tc>
                <a:extLst>
                  <a:ext uri="{0D108BD9-81ED-4DB2-BD59-A6C34878D82A}">
                    <a16:rowId xmlns:a16="http://schemas.microsoft.com/office/drawing/2014/main" val="2308345064"/>
                  </a:ext>
                </a:extLst>
              </a:tr>
              <a:tr h="2133124">
                <a:tc>
                  <a:txBody>
                    <a:bodyPr/>
                    <a:lstStyle/>
                    <a:p>
                      <a:pPr>
                        <a:lnSpc>
                          <a:spcPct val="150000"/>
                        </a:lnSpc>
                      </a:pPr>
                      <a:r>
                        <a:rPr lang="en-US" sz="2400" dirty="0"/>
                        <a:t>✨  </a:t>
                      </a:r>
                      <a:r>
                        <a:rPr lang="en-US" sz="2400" b="1" dirty="0"/>
                        <a:t>Fantasy &amp; Mystery</a:t>
                      </a:r>
                      <a:endParaRPr lang="en-US" sz="2400" dirty="0"/>
                    </a:p>
                    <a:p>
                      <a:pPr marL="285750" indent="-285750">
                        <a:buFont typeface="Arial" panose="020B0604020202020204" pitchFamily="34" charset="0"/>
                        <a:buChar char="•"/>
                      </a:pPr>
                      <a:r>
                        <a:rPr lang="en-US" i="0" dirty="0"/>
                        <a:t>The Cloud Shepherd</a:t>
                      </a:r>
                    </a:p>
                    <a:p>
                      <a:pPr marL="285750" indent="-285750">
                        <a:buFont typeface="Arial" panose="020B0604020202020204" pitchFamily="34" charset="0"/>
                        <a:buChar char="•"/>
                      </a:pPr>
                      <a:r>
                        <a:rPr lang="en-US" i="0" dirty="0"/>
                        <a:t>The Secret of the Night Library</a:t>
                      </a:r>
                    </a:p>
                    <a:p>
                      <a:pPr marL="285750" indent="-285750">
                        <a:buFont typeface="Arial" panose="020B0604020202020204" pitchFamily="34" charset="0"/>
                        <a:buChar char="•"/>
                      </a:pPr>
                      <a:r>
                        <a:rPr lang="en-US" i="0" dirty="0"/>
                        <a:t>Fantasy Quest with AI Magic</a:t>
                      </a:r>
                    </a:p>
                    <a:p>
                      <a:pPr marL="285750" indent="-285750">
                        <a:buFont typeface="Arial" panose="020B0604020202020204" pitchFamily="34" charset="0"/>
                        <a:buChar char="•"/>
                      </a:pPr>
                      <a:r>
                        <a:rPr lang="en-US" i="0" dirty="0"/>
                        <a:t>The Haunted Phone</a:t>
                      </a:r>
                    </a:p>
                  </a:txBody>
                  <a:tcPr/>
                </a:tc>
                <a:tc>
                  <a:txBody>
                    <a:bodyPr/>
                    <a:lstStyle/>
                    <a:p>
                      <a:pPr>
                        <a:lnSpc>
                          <a:spcPct val="150000"/>
                        </a:lnSpc>
                      </a:pPr>
                      <a:r>
                        <a:rPr lang="en-US" sz="2400" b="1" dirty="0"/>
                        <a:t>💗  Slice of Life</a:t>
                      </a:r>
                    </a:p>
                    <a:p>
                      <a:pPr marL="285750" lvl="0" indent="-285750" eaLnBrk="0" fontAlgn="base" hangingPunct="0">
                        <a:spcBef>
                          <a:spcPct val="0"/>
                        </a:spcBef>
                        <a:spcAft>
                          <a:spcPct val="0"/>
                        </a:spcAft>
                        <a:buFont typeface="Arial" panose="020B0604020202020204" pitchFamily="34" charset="0"/>
                        <a:buChar char="•"/>
                      </a:pPr>
                      <a:r>
                        <a:rPr lang="en-US" altLang="en-US" i="0" dirty="0">
                          <a:latin typeface="Arial" panose="020B0604020202020204" pitchFamily="34" charset="0"/>
                        </a:rPr>
                        <a:t>AI Helps Me at School</a:t>
                      </a:r>
                    </a:p>
                    <a:p>
                      <a:pPr marL="285750" lvl="0" indent="-285750" eaLnBrk="0" fontAlgn="base" hangingPunct="0">
                        <a:spcBef>
                          <a:spcPct val="0"/>
                        </a:spcBef>
                        <a:spcAft>
                          <a:spcPct val="0"/>
                        </a:spcAft>
                        <a:buFont typeface="Arial" panose="020B0604020202020204" pitchFamily="34" charset="0"/>
                        <a:buChar char="•"/>
                      </a:pPr>
                      <a:r>
                        <a:rPr lang="en-US" altLang="en-US" i="0" dirty="0">
                          <a:latin typeface="Arial" panose="020B0604020202020204" pitchFamily="34" charset="0"/>
                        </a:rPr>
                        <a:t>A Day in My AI-Powered Home</a:t>
                      </a:r>
                    </a:p>
                    <a:p>
                      <a:pPr marL="285750" lvl="0" indent="-285750" eaLnBrk="0" fontAlgn="base" hangingPunct="0">
                        <a:spcBef>
                          <a:spcPct val="0"/>
                        </a:spcBef>
                        <a:spcAft>
                          <a:spcPct val="0"/>
                        </a:spcAft>
                        <a:buFont typeface="Arial" panose="020B0604020202020204" pitchFamily="34" charset="0"/>
                        <a:buChar char="•"/>
                      </a:pPr>
                      <a:r>
                        <a:rPr lang="en-US" altLang="en-US" i="0" dirty="0">
                          <a:latin typeface="Arial" panose="020B0604020202020204" pitchFamily="34" charset="0"/>
                        </a:rPr>
                        <a:t>My AI Friend’s Birthday Surprise</a:t>
                      </a:r>
                    </a:p>
                  </a:txBody>
                  <a:tcPr/>
                </a:tc>
                <a:extLst>
                  <a:ext uri="{0D108BD9-81ED-4DB2-BD59-A6C34878D82A}">
                    <a16:rowId xmlns:a16="http://schemas.microsoft.com/office/drawing/2014/main" val="304198937"/>
                  </a:ext>
                </a:extLst>
              </a:tr>
            </a:tbl>
          </a:graphicData>
        </a:graphic>
      </p:graphicFrame>
    </p:spTree>
    <p:extLst>
      <p:ext uri="{BB962C8B-B14F-4D97-AF65-F5344CB8AC3E}">
        <p14:creationId xmlns:p14="http://schemas.microsoft.com/office/powerpoint/2010/main" val="3462569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2DD256-7C17-6436-9B30-06D430F58A9E}"/>
              </a:ext>
            </a:extLst>
          </p:cNvPr>
          <p:cNvSpPr>
            <a:spLocks noGrp="1"/>
          </p:cNvSpPr>
          <p:nvPr>
            <p:ph type="body" sz="quarter" idx="10"/>
          </p:nvPr>
        </p:nvSpPr>
        <p:spPr/>
        <p:txBody>
          <a:bodyPr/>
          <a:lstStyle/>
          <a:p>
            <a:r>
              <a:rPr lang="en-US" dirty="0"/>
              <a:t>Be Part of the Solution</a:t>
            </a:r>
          </a:p>
          <a:p>
            <a:endParaRPr lang="en-US" dirty="0"/>
          </a:p>
        </p:txBody>
      </p:sp>
      <p:pic>
        <p:nvPicPr>
          <p:cNvPr id="5" name="Picture 4">
            <a:extLst>
              <a:ext uri="{FF2B5EF4-FFF2-40B4-BE49-F238E27FC236}">
                <a16:creationId xmlns:a16="http://schemas.microsoft.com/office/drawing/2014/main" id="{E7677F25-337F-287D-1C6B-5075F3A38446}"/>
              </a:ext>
            </a:extLst>
          </p:cNvPr>
          <p:cNvPicPr>
            <a:picLocks noChangeAspect="1"/>
          </p:cNvPicPr>
          <p:nvPr/>
        </p:nvPicPr>
        <p:blipFill>
          <a:blip r:embed="rId3"/>
          <a:stretch>
            <a:fillRect/>
          </a:stretch>
        </p:blipFill>
        <p:spPr>
          <a:xfrm>
            <a:off x="411276" y="1476399"/>
            <a:ext cx="10932447" cy="3600349"/>
          </a:xfrm>
          <a:prstGeom prst="rect">
            <a:avLst/>
          </a:prstGeom>
        </p:spPr>
      </p:pic>
      <p:sp>
        <p:nvSpPr>
          <p:cNvPr id="7" name="TextBox 6">
            <a:extLst>
              <a:ext uri="{FF2B5EF4-FFF2-40B4-BE49-F238E27FC236}">
                <a16:creationId xmlns:a16="http://schemas.microsoft.com/office/drawing/2014/main" id="{FDE08103-2ADB-21FD-B0F4-2FEBBFF1D027}"/>
              </a:ext>
            </a:extLst>
          </p:cNvPr>
          <p:cNvSpPr txBox="1"/>
          <p:nvPr/>
        </p:nvSpPr>
        <p:spPr>
          <a:xfrm>
            <a:off x="2448763" y="5119991"/>
            <a:ext cx="8589874" cy="523220"/>
          </a:xfrm>
          <a:prstGeom prst="rect">
            <a:avLst/>
          </a:prstGeom>
          <a:noFill/>
        </p:spPr>
        <p:txBody>
          <a:bodyPr wrap="square">
            <a:spAutoFit/>
          </a:bodyPr>
          <a:lstStyle/>
          <a:p>
            <a:r>
              <a:rPr lang="en-US" sz="2800" dirty="0"/>
              <a:t>Being careful online is your superpower!</a:t>
            </a:r>
          </a:p>
        </p:txBody>
      </p:sp>
    </p:spTree>
    <p:extLst>
      <p:ext uri="{BB962C8B-B14F-4D97-AF65-F5344CB8AC3E}">
        <p14:creationId xmlns:p14="http://schemas.microsoft.com/office/powerpoint/2010/main" val="2165594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F1A424-B1C5-0FC9-A48C-0AFD54F7D327}"/>
              </a:ext>
            </a:extLst>
          </p:cNvPr>
          <p:cNvSpPr>
            <a:spLocks noGrp="1"/>
          </p:cNvSpPr>
          <p:nvPr>
            <p:ph type="body" sz="quarter" idx="10"/>
          </p:nvPr>
        </p:nvSpPr>
        <p:spPr/>
        <p:txBody>
          <a:bodyPr/>
          <a:lstStyle/>
          <a:p>
            <a:r>
              <a:rPr lang="en-US" dirty="0"/>
              <a:t>Key Takeaways</a:t>
            </a:r>
          </a:p>
        </p:txBody>
      </p:sp>
      <p:sp>
        <p:nvSpPr>
          <p:cNvPr id="5" name="Rectangle 1">
            <a:extLst>
              <a:ext uri="{FF2B5EF4-FFF2-40B4-BE49-F238E27FC236}">
                <a16:creationId xmlns:a16="http://schemas.microsoft.com/office/drawing/2014/main" id="{DA893D4E-8224-D313-1463-25CA0BE2D675}"/>
              </a:ext>
            </a:extLst>
          </p:cNvPr>
          <p:cNvSpPr>
            <a:spLocks noGrp="1" noChangeArrowheads="1"/>
          </p:cNvSpPr>
          <p:nvPr>
            <p:ph idx="1"/>
          </p:nvPr>
        </p:nvSpPr>
        <p:spPr bwMode="auto">
          <a:xfrm>
            <a:off x="279400" y="1375210"/>
            <a:ext cx="1130056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Deepfakes are </a:t>
            </a:r>
            <a:r>
              <a:rPr kumimoji="0" lang="en-US" altLang="en-US" b="1" i="0" u="none" strike="noStrike" cap="none" normalizeH="0" baseline="0" dirty="0">
                <a:ln>
                  <a:noFill/>
                </a:ln>
                <a:solidFill>
                  <a:schemeClr val="tx1"/>
                </a:solidFill>
                <a:effectLst/>
                <a:latin typeface="Arial" panose="020B0604020202020204" pitchFamily="34" charset="0"/>
              </a:rPr>
              <a:t>AI-generated fake images or videos</a:t>
            </a:r>
            <a:r>
              <a:rPr kumimoji="0" lang="en-US" altLang="en-US" b="0" i="0" u="none" strike="noStrike" cap="none" normalizeH="0" baseline="0" dirty="0">
                <a:ln>
                  <a:noFill/>
                </a:ln>
                <a:solidFill>
                  <a:schemeClr val="tx1"/>
                </a:solidFill>
                <a:effectLst/>
                <a:latin typeface="Arial" panose="020B0604020202020204" pitchFamily="34" charset="0"/>
              </a:rPr>
              <a:t> that look real</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Two AIs work together in a game: </a:t>
            </a:r>
            <a:r>
              <a:rPr kumimoji="0" lang="en-US" altLang="en-US" b="1" i="0" u="none" strike="noStrike" cap="none" normalizeH="0" baseline="0" dirty="0">
                <a:ln>
                  <a:noFill/>
                </a:ln>
                <a:solidFill>
                  <a:schemeClr val="tx1"/>
                </a:solidFill>
                <a:effectLst/>
                <a:latin typeface="Arial" panose="020B0604020202020204" pitchFamily="34" charset="0"/>
              </a:rPr>
              <a:t>one makes fakes</a:t>
            </a:r>
            <a:r>
              <a:rPr kumimoji="0" lang="en-US" altLang="en-US" b="0" i="0" u="none" strike="noStrike" cap="none" normalizeH="0" baseline="0" dirty="0">
                <a:ln>
                  <a:noFill/>
                </a:ln>
                <a:solidFill>
                  <a:schemeClr val="tx1"/>
                </a:solidFill>
                <a:effectLst/>
                <a:latin typeface="Arial" panose="020B0604020202020204" pitchFamily="34" charset="0"/>
              </a:rPr>
              <a:t>, one </a:t>
            </a:r>
            <a:r>
              <a:rPr kumimoji="0" lang="en-US" altLang="en-US" b="1" i="0" u="none" strike="noStrike" cap="none" normalizeH="0" baseline="0" dirty="0">
                <a:ln>
                  <a:noFill/>
                </a:ln>
                <a:solidFill>
                  <a:schemeClr val="tx1"/>
                </a:solidFill>
                <a:effectLst/>
                <a:latin typeface="Arial" panose="020B0604020202020204" pitchFamily="34" charset="0"/>
              </a:rPr>
              <a:t>tries to catch them</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Deepfakes can be used for </a:t>
            </a:r>
            <a:r>
              <a:rPr kumimoji="0" lang="en-US" altLang="en-US" b="1" i="0" u="none" strike="noStrike" cap="none" normalizeH="0" baseline="0" dirty="0">
                <a:ln>
                  <a:noFill/>
                </a:ln>
                <a:solidFill>
                  <a:schemeClr val="tx1"/>
                </a:solidFill>
                <a:effectLst/>
                <a:latin typeface="Arial" panose="020B0604020202020204" pitchFamily="34" charset="0"/>
              </a:rPr>
              <a:t>good</a:t>
            </a:r>
            <a:r>
              <a:rPr kumimoji="0" lang="en-US" altLang="en-US" b="0" i="0" u="none" strike="noStrike" cap="none" normalizeH="0" baseline="0" dirty="0">
                <a:ln>
                  <a:noFill/>
                </a:ln>
                <a:solidFill>
                  <a:schemeClr val="tx1"/>
                </a:solidFill>
                <a:effectLst/>
                <a:latin typeface="Arial" panose="020B0604020202020204" pitchFamily="34" charset="0"/>
              </a:rPr>
              <a:t> (movies, art, accessibility)</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Deepfakes can also be </a:t>
            </a:r>
            <a:r>
              <a:rPr kumimoji="0" lang="en-US" altLang="en-US" b="1" i="0" u="none" strike="noStrike" cap="none" normalizeH="0" baseline="0" dirty="0">
                <a:ln>
                  <a:noFill/>
                </a:ln>
                <a:solidFill>
                  <a:schemeClr val="tx1"/>
                </a:solidFill>
                <a:effectLst/>
                <a:latin typeface="Arial" panose="020B0604020202020204" pitchFamily="34" charset="0"/>
              </a:rPr>
              <a:t>harmful</a:t>
            </a:r>
            <a:r>
              <a:rPr kumimoji="0" lang="en-US" altLang="en-US" b="0" i="0" u="none" strike="noStrike" cap="none" normalizeH="0" baseline="0" dirty="0">
                <a:ln>
                  <a:noFill/>
                </a:ln>
                <a:solidFill>
                  <a:schemeClr val="tx1"/>
                </a:solidFill>
                <a:effectLst/>
                <a:latin typeface="Arial" panose="020B0604020202020204" pitchFamily="34" charset="0"/>
              </a:rPr>
              <a:t> (misinformation, scams, harassment)</a:t>
            </a: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It’s becoming </a:t>
            </a:r>
            <a:r>
              <a:rPr kumimoji="0" lang="en-US" altLang="en-US" b="1" i="0" u="none" strike="noStrike" cap="none" normalizeH="0" baseline="0" dirty="0">
                <a:ln>
                  <a:noFill/>
                </a:ln>
                <a:solidFill>
                  <a:schemeClr val="tx1"/>
                </a:solidFill>
                <a:effectLst/>
                <a:latin typeface="Arial" panose="020B0604020202020204" pitchFamily="34" charset="0"/>
              </a:rPr>
              <a:t>harder to tell real from fake</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We should always </a:t>
            </a:r>
            <a:r>
              <a:rPr kumimoji="0" lang="en-US" altLang="en-US" b="1" i="0" u="none" strike="noStrike" cap="none" normalizeH="0" baseline="0" dirty="0">
                <a:ln>
                  <a:noFill/>
                </a:ln>
                <a:solidFill>
                  <a:schemeClr val="tx1"/>
                </a:solidFill>
                <a:effectLst/>
                <a:latin typeface="Arial" panose="020B0604020202020204" pitchFamily="34" charset="0"/>
              </a:rPr>
              <a:t>think before sharing</a:t>
            </a:r>
            <a:r>
              <a:rPr kumimoji="0" lang="en-US" altLang="en-US" b="0" i="0" u="none" strike="noStrike" cap="none" normalizeH="0" baseline="0" dirty="0">
                <a:ln>
                  <a:noFill/>
                </a:ln>
                <a:solidFill>
                  <a:schemeClr val="tx1"/>
                </a:solidFill>
                <a:effectLst/>
                <a:latin typeface="Arial" panose="020B0604020202020204" pitchFamily="34" charset="0"/>
              </a:rPr>
              <a:t> anything online</a:t>
            </a:r>
          </a:p>
        </p:txBody>
      </p:sp>
    </p:spTree>
    <p:extLst>
      <p:ext uri="{BB962C8B-B14F-4D97-AF65-F5344CB8AC3E}">
        <p14:creationId xmlns:p14="http://schemas.microsoft.com/office/powerpoint/2010/main" val="3535440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68A8B-399C-2093-BEC3-94B432C3DC2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F15954-3C1F-642E-D9AA-9C4118416BF7}"/>
              </a:ext>
            </a:extLst>
          </p:cNvPr>
          <p:cNvSpPr>
            <a:spLocks noGrp="1"/>
          </p:cNvSpPr>
          <p:nvPr>
            <p:ph type="body" sz="quarter" idx="12"/>
          </p:nvPr>
        </p:nvSpPr>
        <p:spPr/>
        <p:txBody>
          <a:bodyPr>
            <a:normAutofit/>
          </a:bodyPr>
          <a:lstStyle/>
          <a:p>
            <a:r>
              <a:rPr lang="en-US" dirty="0"/>
              <a:t>AI for Good</a:t>
            </a:r>
          </a:p>
          <a:p>
            <a:endParaRPr lang="en-US" dirty="0"/>
          </a:p>
        </p:txBody>
      </p:sp>
      <p:sp>
        <p:nvSpPr>
          <p:cNvPr id="3" name="Text Placeholder 2">
            <a:extLst>
              <a:ext uri="{FF2B5EF4-FFF2-40B4-BE49-F238E27FC236}">
                <a16:creationId xmlns:a16="http://schemas.microsoft.com/office/drawing/2014/main" id="{2D341684-F39A-4D05-81B3-F493B77D61F7}"/>
              </a:ext>
            </a:extLst>
          </p:cNvPr>
          <p:cNvSpPr>
            <a:spLocks noGrp="1"/>
          </p:cNvSpPr>
          <p:nvPr>
            <p:ph type="body" sz="quarter" idx="13"/>
          </p:nvPr>
        </p:nvSpPr>
        <p:spPr/>
        <p:txBody>
          <a:bodyPr>
            <a:normAutofit/>
          </a:bodyPr>
          <a:lstStyle/>
          <a:p>
            <a:r>
              <a:rPr lang="en-US" dirty="0"/>
              <a:t>Use AI to help people, help communities, and help the planet.</a:t>
            </a:r>
          </a:p>
        </p:txBody>
      </p:sp>
    </p:spTree>
    <p:extLst>
      <p:ext uri="{BB962C8B-B14F-4D97-AF65-F5344CB8AC3E}">
        <p14:creationId xmlns:p14="http://schemas.microsoft.com/office/powerpoint/2010/main" val="3760822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89B62-8718-8BC0-E8E1-8B5CD97B37B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6A57D0-3B23-F758-9809-4702D977FCD3}"/>
              </a:ext>
            </a:extLst>
          </p:cNvPr>
          <p:cNvSpPr>
            <a:spLocks noGrp="1"/>
          </p:cNvSpPr>
          <p:nvPr>
            <p:ph idx="1"/>
          </p:nvPr>
        </p:nvSpPr>
        <p:spPr>
          <a:xfrm>
            <a:off x="302259" y="1313607"/>
            <a:ext cx="11189919" cy="4906218"/>
          </a:xfrm>
        </p:spPr>
        <p:txBody>
          <a:bodyPr>
            <a:normAutofit/>
          </a:bodyPr>
          <a:lstStyle/>
          <a:p>
            <a:pPr marL="0" indent="0">
              <a:buNone/>
            </a:pPr>
            <a:r>
              <a:rPr lang="en-US" b="1" dirty="0"/>
              <a:t>AI for Good</a:t>
            </a:r>
            <a:r>
              <a:rPr lang="en-US" dirty="0"/>
              <a:t> means using AI to help people, help communities, and help the planet.</a:t>
            </a:r>
          </a:p>
          <a:p>
            <a:pPr marL="0" indent="0">
              <a:buNone/>
            </a:pPr>
            <a:endParaRPr lang="en-US" b="1" dirty="0"/>
          </a:p>
          <a:p>
            <a:pPr marL="0" lvl="0" indent="0" eaLnBrk="0" fontAlgn="base" hangingPunct="0">
              <a:lnSpc>
                <a:spcPct val="100000"/>
              </a:lnSpc>
              <a:spcBef>
                <a:spcPct val="0"/>
              </a:spcBef>
              <a:spcAft>
                <a:spcPct val="0"/>
              </a:spcAft>
              <a:buNone/>
            </a:pPr>
            <a:r>
              <a:rPr lang="en-US" altLang="en-US" dirty="0">
                <a:latin typeface="Arial" panose="020B0604020202020204" pitchFamily="34" charset="0"/>
              </a:rPr>
              <a:t>❤️ Health &amp; Safety</a:t>
            </a:r>
          </a:p>
          <a:p>
            <a:pPr marL="0" lvl="0" indent="0" eaLnBrk="0" fontAlgn="base" hangingPunct="0">
              <a:lnSpc>
                <a:spcPct val="100000"/>
              </a:lnSpc>
              <a:spcBef>
                <a:spcPct val="0"/>
              </a:spcBef>
              <a:spcAft>
                <a:spcPct val="0"/>
              </a:spcAft>
              <a:buNone/>
            </a:pPr>
            <a:r>
              <a:rPr lang="en-US" altLang="en-US" dirty="0">
                <a:latin typeface="Arial" panose="020B0604020202020204" pitchFamily="34" charset="0"/>
              </a:rPr>
              <a:t>🌍 Environment</a:t>
            </a:r>
          </a:p>
          <a:p>
            <a:pPr marL="0" lvl="0" indent="0" eaLnBrk="0" fontAlgn="base" hangingPunct="0">
              <a:lnSpc>
                <a:spcPct val="100000"/>
              </a:lnSpc>
              <a:spcBef>
                <a:spcPct val="0"/>
              </a:spcBef>
              <a:spcAft>
                <a:spcPct val="0"/>
              </a:spcAft>
              <a:buNone/>
            </a:pPr>
            <a:r>
              <a:rPr lang="en-US" altLang="en-US" dirty="0">
                <a:latin typeface="Arial" panose="020B0604020202020204" pitchFamily="34" charset="0"/>
              </a:rPr>
              <a:t>♿ Accessibility</a:t>
            </a:r>
          </a:p>
          <a:p>
            <a:pPr marL="0" lvl="0" indent="0" eaLnBrk="0" fontAlgn="base" hangingPunct="0">
              <a:lnSpc>
                <a:spcPct val="100000"/>
              </a:lnSpc>
              <a:spcBef>
                <a:spcPct val="0"/>
              </a:spcBef>
              <a:spcAft>
                <a:spcPct val="0"/>
              </a:spcAft>
              <a:buNone/>
            </a:pPr>
            <a:r>
              <a:rPr lang="en-US" altLang="en-US" dirty="0">
                <a:latin typeface="Arial" panose="020B0604020202020204" pitchFamily="34" charset="0"/>
              </a:rPr>
              <a:t>🎓 Education &amp; Learning</a:t>
            </a:r>
          </a:p>
          <a:p>
            <a:pPr marL="0" indent="0">
              <a:buNone/>
            </a:pPr>
            <a:endParaRPr lang="en-US" b="1" dirty="0"/>
          </a:p>
        </p:txBody>
      </p:sp>
      <p:sp>
        <p:nvSpPr>
          <p:cNvPr id="3" name="Text Placeholder 2">
            <a:extLst>
              <a:ext uri="{FF2B5EF4-FFF2-40B4-BE49-F238E27FC236}">
                <a16:creationId xmlns:a16="http://schemas.microsoft.com/office/drawing/2014/main" id="{15087419-2B67-A03B-4910-42EE51790962}"/>
              </a:ext>
            </a:extLst>
          </p:cNvPr>
          <p:cNvSpPr>
            <a:spLocks noGrp="1"/>
          </p:cNvSpPr>
          <p:nvPr>
            <p:ph type="body" sz="quarter" idx="10"/>
          </p:nvPr>
        </p:nvSpPr>
        <p:spPr/>
        <p:txBody>
          <a:bodyPr/>
          <a:lstStyle/>
          <a:p>
            <a:r>
              <a:rPr lang="en-US" dirty="0"/>
              <a:t>AI for Good</a:t>
            </a:r>
          </a:p>
          <a:p>
            <a:endParaRPr lang="en-US" dirty="0"/>
          </a:p>
        </p:txBody>
      </p:sp>
    </p:spTree>
    <p:extLst>
      <p:ext uri="{BB962C8B-B14F-4D97-AF65-F5344CB8AC3E}">
        <p14:creationId xmlns:p14="http://schemas.microsoft.com/office/powerpoint/2010/main" val="1794999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4770A-172F-173F-6A7D-B25D381F7CD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6E625F-19F9-0596-6417-C9EDB8D6B72F}"/>
              </a:ext>
            </a:extLst>
          </p:cNvPr>
          <p:cNvSpPr>
            <a:spLocks noGrp="1"/>
          </p:cNvSpPr>
          <p:nvPr>
            <p:ph idx="1"/>
          </p:nvPr>
        </p:nvSpPr>
        <p:spPr>
          <a:xfrm>
            <a:off x="302259" y="1313607"/>
            <a:ext cx="7978547" cy="1621460"/>
          </a:xfrm>
        </p:spPr>
        <p:txBody>
          <a:bodyPr>
            <a:normAutofit/>
          </a:bodyPr>
          <a:lstStyle/>
          <a:p>
            <a:pPr eaLnBrk="0" fontAlgn="base" hangingPunct="0">
              <a:lnSpc>
                <a:spcPct val="100000"/>
              </a:lnSpc>
              <a:spcBef>
                <a:spcPct val="0"/>
              </a:spcBef>
              <a:spcAft>
                <a:spcPct val="0"/>
              </a:spcAft>
            </a:pPr>
            <a:r>
              <a:rPr lang="en-US" altLang="en-US" sz="2600" dirty="0">
                <a:latin typeface="Arial" panose="020B0604020202020204" pitchFamily="34" charset="0"/>
              </a:rPr>
              <a:t>AI detects early signs of cancer in X-rays and MRIs</a:t>
            </a:r>
          </a:p>
          <a:p>
            <a:pPr eaLnBrk="0" fontAlgn="base" hangingPunct="0">
              <a:lnSpc>
                <a:spcPct val="100000"/>
              </a:lnSpc>
              <a:spcBef>
                <a:spcPct val="0"/>
              </a:spcBef>
              <a:spcAft>
                <a:spcPct val="0"/>
              </a:spcAft>
            </a:pPr>
            <a:r>
              <a:rPr lang="en-US" altLang="en-US" sz="2600" dirty="0">
                <a:latin typeface="Arial" panose="020B0604020202020204" pitchFamily="34" charset="0"/>
              </a:rPr>
              <a:t>AI helps doctors read scans faster</a:t>
            </a:r>
          </a:p>
          <a:p>
            <a:pPr eaLnBrk="0" fontAlgn="base" hangingPunct="0">
              <a:lnSpc>
                <a:spcPct val="100000"/>
              </a:lnSpc>
              <a:spcBef>
                <a:spcPct val="0"/>
              </a:spcBef>
              <a:spcAft>
                <a:spcPct val="0"/>
              </a:spcAft>
            </a:pPr>
            <a:r>
              <a:rPr lang="en-US" altLang="en-US" sz="2600" dirty="0">
                <a:latin typeface="Arial" panose="020B0604020202020204" pitchFamily="34" charset="0"/>
              </a:rPr>
              <a:t>Smartwatches use AI to detect irregular heartbeats</a:t>
            </a:r>
          </a:p>
          <a:p>
            <a:pPr marL="0" indent="0">
              <a:buNone/>
            </a:pPr>
            <a:endParaRPr lang="en-US" b="1" dirty="0"/>
          </a:p>
        </p:txBody>
      </p:sp>
      <p:sp>
        <p:nvSpPr>
          <p:cNvPr id="3" name="Text Placeholder 2">
            <a:extLst>
              <a:ext uri="{FF2B5EF4-FFF2-40B4-BE49-F238E27FC236}">
                <a16:creationId xmlns:a16="http://schemas.microsoft.com/office/drawing/2014/main" id="{49FE32A6-F622-364E-6C1C-788CDE6C2DA2}"/>
              </a:ext>
            </a:extLst>
          </p:cNvPr>
          <p:cNvSpPr>
            <a:spLocks noGrp="1"/>
          </p:cNvSpPr>
          <p:nvPr>
            <p:ph type="body" sz="quarter" idx="10"/>
          </p:nvPr>
        </p:nvSpPr>
        <p:spPr/>
        <p:txBody>
          <a:bodyPr/>
          <a:lstStyle/>
          <a:p>
            <a:r>
              <a:rPr lang="en-US" dirty="0"/>
              <a:t>❤️ AI for Health — Saving Lives</a:t>
            </a:r>
          </a:p>
        </p:txBody>
      </p:sp>
      <p:sp>
        <p:nvSpPr>
          <p:cNvPr id="5" name="AutoShape 3" descr="Generated image">
            <a:extLst>
              <a:ext uri="{FF2B5EF4-FFF2-40B4-BE49-F238E27FC236}">
                <a16:creationId xmlns:a16="http://schemas.microsoft.com/office/drawing/2014/main" id="{4D5125D6-881E-B219-9FB1-A02640D4E6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Image of ">
            <a:extLst>
              <a:ext uri="{FF2B5EF4-FFF2-40B4-BE49-F238E27FC236}">
                <a16:creationId xmlns:a16="http://schemas.microsoft.com/office/drawing/2014/main" id="{D423E9A5-EE42-4F1F-4654-698BED2AA50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x-ray of a person's chest&#10;&#10;AI-generated content may be incorrect.">
            <a:extLst>
              <a:ext uri="{FF2B5EF4-FFF2-40B4-BE49-F238E27FC236}">
                <a16:creationId xmlns:a16="http://schemas.microsoft.com/office/drawing/2014/main" id="{D995BF2C-A297-72DC-2EA4-3280DB7BDA0F}"/>
              </a:ext>
            </a:extLst>
          </p:cNvPr>
          <p:cNvPicPr>
            <a:picLocks noChangeAspect="1"/>
          </p:cNvPicPr>
          <p:nvPr/>
        </p:nvPicPr>
        <p:blipFill>
          <a:blip r:embed="rId3"/>
          <a:stretch>
            <a:fillRect/>
          </a:stretch>
        </p:blipFill>
        <p:spPr>
          <a:xfrm>
            <a:off x="415776" y="2935067"/>
            <a:ext cx="3326744" cy="3326744"/>
          </a:xfrm>
          <a:prstGeom prst="rect">
            <a:avLst/>
          </a:prstGeom>
        </p:spPr>
      </p:pic>
      <p:pic>
        <p:nvPicPr>
          <p:cNvPr id="13" name="Picture 12" descr="A x-ray of a person's chest&#10;&#10;AI-generated content may be incorrect.">
            <a:extLst>
              <a:ext uri="{FF2B5EF4-FFF2-40B4-BE49-F238E27FC236}">
                <a16:creationId xmlns:a16="http://schemas.microsoft.com/office/drawing/2014/main" id="{5F79FCC0-FBDB-FACC-D6F7-B9E5F1746080}"/>
              </a:ext>
            </a:extLst>
          </p:cNvPr>
          <p:cNvPicPr>
            <a:picLocks noChangeAspect="1"/>
          </p:cNvPicPr>
          <p:nvPr/>
        </p:nvPicPr>
        <p:blipFill>
          <a:blip r:embed="rId4"/>
          <a:stretch>
            <a:fillRect/>
          </a:stretch>
        </p:blipFill>
        <p:spPr>
          <a:xfrm>
            <a:off x="4112622" y="2935066"/>
            <a:ext cx="3326743" cy="3326743"/>
          </a:xfrm>
          <a:prstGeom prst="rect">
            <a:avLst/>
          </a:prstGeom>
        </p:spPr>
      </p:pic>
      <p:sp>
        <p:nvSpPr>
          <p:cNvPr id="15" name="TextBox 14">
            <a:extLst>
              <a:ext uri="{FF2B5EF4-FFF2-40B4-BE49-F238E27FC236}">
                <a16:creationId xmlns:a16="http://schemas.microsoft.com/office/drawing/2014/main" id="{0B747B6E-7EFE-0794-87F1-0A6E501B667D}"/>
              </a:ext>
            </a:extLst>
          </p:cNvPr>
          <p:cNvSpPr txBox="1"/>
          <p:nvPr/>
        </p:nvSpPr>
        <p:spPr>
          <a:xfrm>
            <a:off x="7644424" y="3733800"/>
            <a:ext cx="4131800" cy="646331"/>
          </a:xfrm>
          <a:prstGeom prst="rect">
            <a:avLst/>
          </a:prstGeom>
          <a:noFill/>
        </p:spPr>
        <p:txBody>
          <a:bodyPr wrap="square">
            <a:spAutoFit/>
          </a:bodyPr>
          <a:lstStyle/>
          <a:p>
            <a:r>
              <a:rPr lang="en-US" dirty="0"/>
              <a:t>AI helps doctors find patterns in X-rays that are hard for humans to see.</a:t>
            </a:r>
          </a:p>
        </p:txBody>
      </p:sp>
      <p:sp>
        <p:nvSpPr>
          <p:cNvPr id="17" name="TextBox 16">
            <a:extLst>
              <a:ext uri="{FF2B5EF4-FFF2-40B4-BE49-F238E27FC236}">
                <a16:creationId xmlns:a16="http://schemas.microsoft.com/office/drawing/2014/main" id="{16A981A0-361C-1EFA-0E27-5EBFFA321F99}"/>
              </a:ext>
            </a:extLst>
          </p:cNvPr>
          <p:cNvSpPr txBox="1"/>
          <p:nvPr/>
        </p:nvSpPr>
        <p:spPr>
          <a:xfrm>
            <a:off x="1402018" y="6261809"/>
            <a:ext cx="1709521" cy="369332"/>
          </a:xfrm>
          <a:prstGeom prst="rect">
            <a:avLst/>
          </a:prstGeom>
          <a:noFill/>
        </p:spPr>
        <p:txBody>
          <a:bodyPr wrap="square">
            <a:spAutoFit/>
          </a:bodyPr>
          <a:lstStyle/>
          <a:p>
            <a:r>
              <a:rPr lang="en-US" dirty="0"/>
              <a:t>Normal Scan</a:t>
            </a:r>
          </a:p>
        </p:txBody>
      </p:sp>
      <p:sp>
        <p:nvSpPr>
          <p:cNvPr id="19" name="TextBox 18">
            <a:extLst>
              <a:ext uri="{FF2B5EF4-FFF2-40B4-BE49-F238E27FC236}">
                <a16:creationId xmlns:a16="http://schemas.microsoft.com/office/drawing/2014/main" id="{A6D5EB16-DE45-CEAA-B315-3A9F65FE7B9B}"/>
              </a:ext>
            </a:extLst>
          </p:cNvPr>
          <p:cNvSpPr txBox="1"/>
          <p:nvPr/>
        </p:nvSpPr>
        <p:spPr>
          <a:xfrm>
            <a:off x="4895393" y="6261809"/>
            <a:ext cx="2096414" cy="369332"/>
          </a:xfrm>
          <a:prstGeom prst="rect">
            <a:avLst/>
          </a:prstGeom>
          <a:noFill/>
        </p:spPr>
        <p:txBody>
          <a:bodyPr wrap="square">
            <a:spAutoFit/>
          </a:bodyPr>
          <a:lstStyle/>
          <a:p>
            <a:r>
              <a:rPr lang="en-US" dirty="0"/>
              <a:t>AI-detected Lesion</a:t>
            </a:r>
          </a:p>
        </p:txBody>
      </p:sp>
      <p:pic>
        <p:nvPicPr>
          <p:cNvPr id="21" name="Picture 20" descr="A red heart with a blue chip in it&#10;&#10;AI-generated content may be incorrect.">
            <a:extLst>
              <a:ext uri="{FF2B5EF4-FFF2-40B4-BE49-F238E27FC236}">
                <a16:creationId xmlns:a16="http://schemas.microsoft.com/office/drawing/2014/main" id="{23C2C584-E5C9-34FE-A154-FCBCF7A238BA}"/>
              </a:ext>
            </a:extLst>
          </p:cNvPr>
          <p:cNvPicPr>
            <a:picLocks noChangeAspect="1"/>
          </p:cNvPicPr>
          <p:nvPr/>
        </p:nvPicPr>
        <p:blipFill>
          <a:blip r:embed="rId5"/>
          <a:stretch>
            <a:fillRect/>
          </a:stretch>
        </p:blipFill>
        <p:spPr>
          <a:xfrm>
            <a:off x="11711432" y="6377432"/>
            <a:ext cx="480568" cy="480568"/>
          </a:xfrm>
          <a:prstGeom prst="rect">
            <a:avLst/>
          </a:prstGeom>
        </p:spPr>
      </p:pic>
      <p:pic>
        <p:nvPicPr>
          <p:cNvPr id="23" name="Picture 22" descr="A cartoon of a doctor pointing at an x-ray&#10;&#10;AI-generated content may be incorrect.">
            <a:extLst>
              <a:ext uri="{FF2B5EF4-FFF2-40B4-BE49-F238E27FC236}">
                <a16:creationId xmlns:a16="http://schemas.microsoft.com/office/drawing/2014/main" id="{05071ED0-D531-E1E4-F970-8F30D0786018}"/>
              </a:ext>
            </a:extLst>
          </p:cNvPr>
          <p:cNvPicPr>
            <a:picLocks noChangeAspect="1"/>
          </p:cNvPicPr>
          <p:nvPr/>
        </p:nvPicPr>
        <p:blipFill>
          <a:blip r:embed="rId6"/>
          <a:stretch>
            <a:fillRect/>
          </a:stretch>
        </p:blipFill>
        <p:spPr>
          <a:xfrm>
            <a:off x="8419866" y="661487"/>
            <a:ext cx="3072313" cy="3072313"/>
          </a:xfrm>
          <a:prstGeom prst="rect">
            <a:avLst/>
          </a:prstGeom>
        </p:spPr>
      </p:pic>
      <p:sp>
        <p:nvSpPr>
          <p:cNvPr id="25" name="Right Arrow 24">
            <a:extLst>
              <a:ext uri="{FF2B5EF4-FFF2-40B4-BE49-F238E27FC236}">
                <a16:creationId xmlns:a16="http://schemas.microsoft.com/office/drawing/2014/main" id="{E2421599-EAF4-F836-D368-5012813A9FD6}"/>
              </a:ext>
            </a:extLst>
          </p:cNvPr>
          <p:cNvSpPr/>
          <p:nvPr/>
        </p:nvSpPr>
        <p:spPr>
          <a:xfrm rot="8729002">
            <a:off x="7923919" y="2794720"/>
            <a:ext cx="286030" cy="272419"/>
          </a:xfrm>
          <a:prstGeom prst="rightArrow">
            <a:avLst/>
          </a:prstGeom>
          <a:solidFill>
            <a:srgbClr val="FFFF00"/>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ffectLst>
                <a:glow rad="228600">
                  <a:schemeClr val="accent4">
                    <a:satMod val="175000"/>
                    <a:alpha val="40000"/>
                  </a:schemeClr>
                </a:glow>
              </a:effectLst>
            </a:endParaRPr>
          </a:p>
        </p:txBody>
      </p:sp>
      <p:sp>
        <p:nvSpPr>
          <p:cNvPr id="6" name="TextBox 5">
            <a:hlinkClick r:id="rId7"/>
            <a:extLst>
              <a:ext uri="{FF2B5EF4-FFF2-40B4-BE49-F238E27FC236}">
                <a16:creationId xmlns:a16="http://schemas.microsoft.com/office/drawing/2014/main" id="{F00FD072-D094-B2F6-CD3D-4D0048A3EF5F}"/>
              </a:ext>
            </a:extLst>
          </p:cNvPr>
          <p:cNvSpPr txBox="1"/>
          <p:nvPr/>
        </p:nvSpPr>
        <p:spPr>
          <a:xfrm>
            <a:off x="7612551" y="5370731"/>
            <a:ext cx="3769525" cy="338554"/>
          </a:xfrm>
          <a:prstGeom prst="rect">
            <a:avLst/>
          </a:prstGeom>
          <a:noFill/>
        </p:spPr>
        <p:txBody>
          <a:bodyPr wrap="square">
            <a:spAutoFit/>
          </a:bodyPr>
          <a:lstStyle/>
          <a:p>
            <a:r>
              <a:rPr lang="en-US" sz="1600" dirty="0"/>
              <a:t>AI helping doctors spot cancer early </a:t>
            </a:r>
          </a:p>
        </p:txBody>
      </p:sp>
      <p:sp>
        <p:nvSpPr>
          <p:cNvPr id="8" name="TextBox 7">
            <a:hlinkClick r:id="rId8"/>
            <a:extLst>
              <a:ext uri="{FF2B5EF4-FFF2-40B4-BE49-F238E27FC236}">
                <a16:creationId xmlns:a16="http://schemas.microsoft.com/office/drawing/2014/main" id="{4F6BE225-9DE5-6927-B983-FF424303EFAC}"/>
              </a:ext>
            </a:extLst>
          </p:cNvPr>
          <p:cNvSpPr txBox="1"/>
          <p:nvPr/>
        </p:nvSpPr>
        <p:spPr>
          <a:xfrm>
            <a:off x="7612551" y="5720927"/>
            <a:ext cx="4376601" cy="338554"/>
          </a:xfrm>
          <a:prstGeom prst="rect">
            <a:avLst/>
          </a:prstGeom>
          <a:noFill/>
        </p:spPr>
        <p:txBody>
          <a:bodyPr wrap="square">
            <a:spAutoFit/>
          </a:bodyPr>
          <a:lstStyle/>
          <a:p>
            <a:pPr algn="l">
              <a:buNone/>
            </a:pPr>
            <a:r>
              <a:rPr lang="en-US" sz="1600" i="0" dirty="0">
                <a:solidFill>
                  <a:srgbClr val="0F0F0F"/>
                </a:solidFill>
                <a:effectLst/>
                <a:latin typeface="Roboto" panose="02000000000000000000" pitchFamily="2" charset="0"/>
              </a:rPr>
              <a:t>AI technology could help detect cancer early</a:t>
            </a:r>
          </a:p>
        </p:txBody>
      </p:sp>
      <p:sp>
        <p:nvSpPr>
          <p:cNvPr id="10" name="TextBox 9">
            <a:extLst>
              <a:ext uri="{FF2B5EF4-FFF2-40B4-BE49-F238E27FC236}">
                <a16:creationId xmlns:a16="http://schemas.microsoft.com/office/drawing/2014/main" id="{7A7EB47D-3BDA-68E9-A820-D7A7BD2870AD}"/>
              </a:ext>
            </a:extLst>
          </p:cNvPr>
          <p:cNvSpPr txBox="1"/>
          <p:nvPr/>
        </p:nvSpPr>
        <p:spPr>
          <a:xfrm>
            <a:off x="7610877" y="4910552"/>
            <a:ext cx="1013419" cy="369332"/>
          </a:xfrm>
          <a:prstGeom prst="rect">
            <a:avLst/>
          </a:prstGeom>
          <a:noFill/>
        </p:spPr>
        <p:txBody>
          <a:bodyPr wrap="none" rtlCol="0">
            <a:spAutoFit/>
          </a:bodyPr>
          <a:lstStyle/>
          <a:p>
            <a:r>
              <a:rPr lang="en-US" b="1" dirty="0"/>
              <a:t>Videos:</a:t>
            </a:r>
          </a:p>
        </p:txBody>
      </p:sp>
    </p:spTree>
    <p:extLst>
      <p:ext uri="{BB962C8B-B14F-4D97-AF65-F5344CB8AC3E}">
        <p14:creationId xmlns:p14="http://schemas.microsoft.com/office/powerpoint/2010/main" val="36859328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D2A4A-9AC9-4F40-3394-F34A149DDB8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EE9645-242B-8BFF-6473-9C93A9C12D2B}"/>
              </a:ext>
            </a:extLst>
          </p:cNvPr>
          <p:cNvSpPr>
            <a:spLocks noGrp="1"/>
          </p:cNvSpPr>
          <p:nvPr>
            <p:ph idx="1"/>
          </p:nvPr>
        </p:nvSpPr>
        <p:spPr>
          <a:xfrm>
            <a:off x="302259" y="1313606"/>
            <a:ext cx="7122123" cy="4934793"/>
          </a:xfrm>
        </p:spPr>
        <p:txBody>
          <a:bodyPr>
            <a:normAutofit fontScale="92500" lnSpcReduction="20000"/>
          </a:bodyPr>
          <a:lstStyle/>
          <a:p>
            <a:pPr marL="0" indent="0">
              <a:buNone/>
            </a:pPr>
            <a:r>
              <a:rPr lang="en-US" b="1" dirty="0"/>
              <a:t>Examples:</a:t>
            </a:r>
          </a:p>
          <a:p>
            <a:pPr eaLnBrk="0" fontAlgn="base" hangingPunct="0">
              <a:lnSpc>
                <a:spcPct val="100000"/>
              </a:lnSpc>
              <a:spcBef>
                <a:spcPct val="0"/>
              </a:spcBef>
              <a:spcAft>
                <a:spcPct val="0"/>
              </a:spcAft>
            </a:pPr>
            <a:r>
              <a:rPr lang="en-US" altLang="en-US" dirty="0">
                <a:latin typeface="Arial" panose="020B0604020202020204" pitchFamily="34" charset="0"/>
              </a:rPr>
              <a:t>Cars use AI for </a:t>
            </a:r>
            <a:r>
              <a:rPr lang="en-US" altLang="en-US" b="1" dirty="0">
                <a:latin typeface="Arial" panose="020B0604020202020204" pitchFamily="34" charset="0"/>
              </a:rPr>
              <a:t>lane detection, blind spot alerts, emergency braking</a:t>
            </a:r>
          </a:p>
          <a:p>
            <a:pPr eaLnBrk="0" fontAlgn="base" hangingPunct="0">
              <a:lnSpc>
                <a:spcPct val="100000"/>
              </a:lnSpc>
              <a:spcBef>
                <a:spcPct val="0"/>
              </a:spcBef>
              <a:spcAft>
                <a:spcPct val="0"/>
              </a:spcAft>
            </a:pPr>
            <a:endParaRPr lang="en-US" altLang="en-US" b="1" dirty="0">
              <a:latin typeface="Arial" panose="020B0604020202020204" pitchFamily="34" charset="0"/>
            </a:endParaRPr>
          </a:p>
          <a:p>
            <a:pPr marL="0" indent="0" eaLnBrk="0" fontAlgn="base" hangingPunct="0">
              <a:lnSpc>
                <a:spcPct val="100000"/>
              </a:lnSpc>
              <a:spcBef>
                <a:spcPct val="0"/>
              </a:spcBef>
              <a:spcAft>
                <a:spcPct val="0"/>
              </a:spcAft>
              <a:buNone/>
            </a:pPr>
            <a:endParaRPr lang="en-US" altLang="en-US" b="1" dirty="0">
              <a:latin typeface="Arial" panose="020B0604020202020204" pitchFamily="34" charset="0"/>
            </a:endParaRPr>
          </a:p>
          <a:p>
            <a:pPr eaLnBrk="0" fontAlgn="base" hangingPunct="0">
              <a:lnSpc>
                <a:spcPct val="100000"/>
              </a:lnSpc>
              <a:spcBef>
                <a:spcPct val="0"/>
              </a:spcBef>
              <a:spcAft>
                <a:spcPct val="0"/>
              </a:spcAft>
            </a:pPr>
            <a:r>
              <a:rPr lang="en-US" altLang="en-US" dirty="0">
                <a:latin typeface="Arial" panose="020B0604020202020204" pitchFamily="34" charset="0"/>
              </a:rPr>
              <a:t>Phones detect </a:t>
            </a:r>
            <a:r>
              <a:rPr lang="en-US" altLang="en-US" b="1" dirty="0">
                <a:latin typeface="Arial" panose="020B0604020202020204" pitchFamily="34" charset="0"/>
              </a:rPr>
              <a:t>car crashes </a:t>
            </a:r>
            <a:r>
              <a:rPr lang="en-US" altLang="en-US" dirty="0">
                <a:latin typeface="Arial" panose="020B0604020202020204" pitchFamily="34" charset="0"/>
              </a:rPr>
              <a:t>and call </a:t>
            </a:r>
            <a:r>
              <a:rPr lang="en-US" altLang="en-US" b="1" dirty="0">
                <a:latin typeface="Arial" panose="020B0604020202020204" pitchFamily="34" charset="0"/>
              </a:rPr>
              <a:t>911</a:t>
            </a:r>
          </a:p>
          <a:p>
            <a:pPr eaLnBrk="0" fontAlgn="base" hangingPunct="0">
              <a:lnSpc>
                <a:spcPct val="100000"/>
              </a:lnSpc>
              <a:spcBef>
                <a:spcPct val="0"/>
              </a:spcBef>
              <a:spcAft>
                <a:spcPct val="0"/>
              </a:spcAft>
            </a:pPr>
            <a:endParaRPr lang="en-US" altLang="en-US" b="1" dirty="0">
              <a:latin typeface="Arial" panose="020B0604020202020204" pitchFamily="34" charset="0"/>
            </a:endParaRPr>
          </a:p>
          <a:p>
            <a:pPr marL="0" indent="0" eaLnBrk="0" fontAlgn="base" hangingPunct="0">
              <a:lnSpc>
                <a:spcPct val="100000"/>
              </a:lnSpc>
              <a:spcBef>
                <a:spcPct val="0"/>
              </a:spcBef>
              <a:spcAft>
                <a:spcPct val="0"/>
              </a:spcAft>
              <a:buNone/>
            </a:pPr>
            <a:endParaRPr lang="en-US" altLang="en-US" b="1" dirty="0">
              <a:latin typeface="Arial" panose="020B0604020202020204" pitchFamily="34" charset="0"/>
            </a:endParaRPr>
          </a:p>
          <a:p>
            <a:pPr eaLnBrk="0" fontAlgn="base" hangingPunct="0">
              <a:lnSpc>
                <a:spcPct val="100000"/>
              </a:lnSpc>
              <a:spcBef>
                <a:spcPct val="0"/>
              </a:spcBef>
              <a:spcAft>
                <a:spcPct val="0"/>
              </a:spcAft>
            </a:pPr>
            <a:r>
              <a:rPr lang="en-US" altLang="en-US" dirty="0">
                <a:latin typeface="Arial" panose="020B0604020202020204" pitchFamily="34" charset="0"/>
              </a:rPr>
              <a:t>Smart home devices detect </a:t>
            </a:r>
            <a:r>
              <a:rPr lang="en-US" altLang="en-US" b="1" dirty="0">
                <a:latin typeface="Arial" panose="020B0604020202020204" pitchFamily="34" charset="0"/>
              </a:rPr>
              <a:t>fire/smoke </a:t>
            </a:r>
            <a:r>
              <a:rPr lang="en-US" altLang="en-US" dirty="0">
                <a:latin typeface="Arial" panose="020B0604020202020204" pitchFamily="34" charset="0"/>
              </a:rPr>
              <a:t>earlier</a:t>
            </a:r>
          </a:p>
          <a:p>
            <a:pPr marL="0" indent="0">
              <a:buNone/>
            </a:pPr>
            <a:endParaRPr lang="en-US" b="1" dirty="0"/>
          </a:p>
          <a:p>
            <a:pPr marL="0" indent="0">
              <a:buNone/>
            </a:pPr>
            <a:r>
              <a:rPr lang="en-US" b="1" dirty="0"/>
              <a:t>Question:</a:t>
            </a:r>
          </a:p>
          <a:p>
            <a:pPr marL="0" indent="0">
              <a:buNone/>
            </a:pPr>
            <a:r>
              <a:rPr lang="en-US" dirty="0"/>
              <a:t>Would you trust a car that can help you brake before you hit something?</a:t>
            </a:r>
          </a:p>
          <a:p>
            <a:pPr marL="0" indent="0">
              <a:buNone/>
            </a:pPr>
            <a:endParaRPr lang="en-US" b="1" dirty="0"/>
          </a:p>
        </p:txBody>
      </p:sp>
      <p:sp>
        <p:nvSpPr>
          <p:cNvPr id="3" name="Text Placeholder 2">
            <a:extLst>
              <a:ext uri="{FF2B5EF4-FFF2-40B4-BE49-F238E27FC236}">
                <a16:creationId xmlns:a16="http://schemas.microsoft.com/office/drawing/2014/main" id="{215E65C6-B729-6C88-4547-B1AE004BEFD5}"/>
              </a:ext>
            </a:extLst>
          </p:cNvPr>
          <p:cNvSpPr>
            <a:spLocks noGrp="1"/>
          </p:cNvSpPr>
          <p:nvPr>
            <p:ph type="body" sz="quarter" idx="10"/>
          </p:nvPr>
        </p:nvSpPr>
        <p:spPr/>
        <p:txBody>
          <a:bodyPr>
            <a:normAutofit/>
          </a:bodyPr>
          <a:lstStyle/>
          <a:p>
            <a:r>
              <a:rPr lang="en-US" dirty="0"/>
              <a:t>🚦AI for Safety — Helping Us Make Better Decisions</a:t>
            </a:r>
          </a:p>
        </p:txBody>
      </p:sp>
      <p:sp>
        <p:nvSpPr>
          <p:cNvPr id="5" name="AutoShape 3" descr="Generated image">
            <a:extLst>
              <a:ext uri="{FF2B5EF4-FFF2-40B4-BE49-F238E27FC236}">
                <a16:creationId xmlns:a16="http://schemas.microsoft.com/office/drawing/2014/main" id="{96006B64-6E98-4756-C1A6-A71A3158D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Image of ">
            <a:extLst>
              <a:ext uri="{FF2B5EF4-FFF2-40B4-BE49-F238E27FC236}">
                <a16:creationId xmlns:a16="http://schemas.microsoft.com/office/drawing/2014/main" id="{BFB4175A-3948-ACC8-ACA0-D3767612941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descr="A red heart with a blue chip in it&#10;&#10;AI-generated content may be incorrect.">
            <a:extLst>
              <a:ext uri="{FF2B5EF4-FFF2-40B4-BE49-F238E27FC236}">
                <a16:creationId xmlns:a16="http://schemas.microsoft.com/office/drawing/2014/main" id="{F6356A4B-547C-199A-0A38-D7DFD14B5163}"/>
              </a:ext>
            </a:extLst>
          </p:cNvPr>
          <p:cNvPicPr>
            <a:picLocks noChangeAspect="1"/>
          </p:cNvPicPr>
          <p:nvPr/>
        </p:nvPicPr>
        <p:blipFill>
          <a:blip r:embed="rId3"/>
          <a:stretch>
            <a:fillRect/>
          </a:stretch>
        </p:blipFill>
        <p:spPr>
          <a:xfrm>
            <a:off x="11711432" y="6377432"/>
            <a:ext cx="480568" cy="480568"/>
          </a:xfrm>
          <a:prstGeom prst="rect">
            <a:avLst/>
          </a:prstGeom>
        </p:spPr>
      </p:pic>
      <p:sp>
        <p:nvSpPr>
          <p:cNvPr id="6" name="AutoShape 3" descr="Generated image">
            <a:extLst>
              <a:ext uri="{FF2B5EF4-FFF2-40B4-BE49-F238E27FC236}">
                <a16:creationId xmlns:a16="http://schemas.microsoft.com/office/drawing/2014/main" id="{FBFE9939-3E27-B07F-59B2-BBECF76F5CD4}"/>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car dashboard with a warning sign on the road&#10;&#10;AI-generated content may be incorrect.">
            <a:extLst>
              <a:ext uri="{FF2B5EF4-FFF2-40B4-BE49-F238E27FC236}">
                <a16:creationId xmlns:a16="http://schemas.microsoft.com/office/drawing/2014/main" id="{D47A6944-714A-5E7D-232C-C75B42262B8B}"/>
              </a:ext>
            </a:extLst>
          </p:cNvPr>
          <p:cNvPicPr>
            <a:picLocks noChangeAspect="1"/>
          </p:cNvPicPr>
          <p:nvPr/>
        </p:nvPicPr>
        <p:blipFill>
          <a:blip r:embed="rId4"/>
          <a:stretch>
            <a:fillRect/>
          </a:stretch>
        </p:blipFill>
        <p:spPr>
          <a:xfrm>
            <a:off x="7424381" y="1313605"/>
            <a:ext cx="4408321" cy="4408321"/>
          </a:xfrm>
          <a:prstGeom prst="rect">
            <a:avLst/>
          </a:prstGeom>
        </p:spPr>
      </p:pic>
      <p:sp>
        <p:nvSpPr>
          <p:cNvPr id="10" name="Right Arrow 9">
            <a:extLst>
              <a:ext uri="{FF2B5EF4-FFF2-40B4-BE49-F238E27FC236}">
                <a16:creationId xmlns:a16="http://schemas.microsoft.com/office/drawing/2014/main" id="{FEF4E60B-5B34-5ACA-90B5-8E726EF6E21D}"/>
              </a:ext>
            </a:extLst>
          </p:cNvPr>
          <p:cNvSpPr/>
          <p:nvPr/>
        </p:nvSpPr>
        <p:spPr>
          <a:xfrm rot="2147503">
            <a:off x="8926495" y="1692753"/>
            <a:ext cx="286030" cy="272419"/>
          </a:xfrm>
          <a:prstGeom prst="rightArrow">
            <a:avLst/>
          </a:prstGeom>
          <a:solidFill>
            <a:srgbClr val="FFFF00"/>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ffectLst>
                <a:glow rad="228600">
                  <a:schemeClr val="accent4">
                    <a:satMod val="175000"/>
                    <a:alpha val="40000"/>
                  </a:schemeClr>
                </a:glow>
              </a:effectLst>
            </a:endParaRPr>
          </a:p>
        </p:txBody>
      </p:sp>
      <p:sp>
        <p:nvSpPr>
          <p:cNvPr id="7" name="TextBox 6">
            <a:extLst>
              <a:ext uri="{FF2B5EF4-FFF2-40B4-BE49-F238E27FC236}">
                <a16:creationId xmlns:a16="http://schemas.microsoft.com/office/drawing/2014/main" id="{6BAEEB7C-745F-0F2D-6091-7BF7CDCE4C94}"/>
              </a:ext>
            </a:extLst>
          </p:cNvPr>
          <p:cNvSpPr txBox="1"/>
          <p:nvPr/>
        </p:nvSpPr>
        <p:spPr>
          <a:xfrm>
            <a:off x="554261" y="2241993"/>
            <a:ext cx="6094070" cy="369332"/>
          </a:xfrm>
          <a:prstGeom prst="rect">
            <a:avLst/>
          </a:prstGeom>
          <a:noFill/>
        </p:spPr>
        <p:txBody>
          <a:bodyPr wrap="square">
            <a:spAutoFit/>
          </a:bodyPr>
          <a:lstStyle/>
          <a:p>
            <a:r>
              <a:rPr lang="en-US" dirty="0">
                <a:hlinkClick r:id="rId5"/>
              </a:rPr>
              <a:t>https://www.youtube.com/shorts/4mnYdOxhjjY</a:t>
            </a:r>
            <a:endParaRPr lang="en-US" dirty="0"/>
          </a:p>
        </p:txBody>
      </p:sp>
      <p:sp>
        <p:nvSpPr>
          <p:cNvPr id="12" name="TextBox 11">
            <a:extLst>
              <a:ext uri="{FF2B5EF4-FFF2-40B4-BE49-F238E27FC236}">
                <a16:creationId xmlns:a16="http://schemas.microsoft.com/office/drawing/2014/main" id="{1E927049-4020-34EC-1B63-D22E0F5A5F17}"/>
              </a:ext>
            </a:extLst>
          </p:cNvPr>
          <p:cNvSpPr txBox="1"/>
          <p:nvPr/>
        </p:nvSpPr>
        <p:spPr>
          <a:xfrm>
            <a:off x="554261" y="3194599"/>
            <a:ext cx="6094070" cy="646331"/>
          </a:xfrm>
          <a:prstGeom prst="rect">
            <a:avLst/>
          </a:prstGeom>
          <a:noFill/>
        </p:spPr>
        <p:txBody>
          <a:bodyPr wrap="square">
            <a:spAutoFit/>
          </a:bodyPr>
          <a:lstStyle/>
          <a:p>
            <a:r>
              <a:rPr lang="en-US" dirty="0">
                <a:hlinkClick r:id="rId6"/>
              </a:rPr>
              <a:t>https://www.youtube.com/shorts/P4E515bd2QM</a:t>
            </a:r>
            <a:endParaRPr lang="en-US" dirty="0"/>
          </a:p>
          <a:p>
            <a:endParaRPr lang="en-US" dirty="0"/>
          </a:p>
        </p:txBody>
      </p:sp>
    </p:spTree>
    <p:extLst>
      <p:ext uri="{BB962C8B-B14F-4D97-AF65-F5344CB8AC3E}">
        <p14:creationId xmlns:p14="http://schemas.microsoft.com/office/powerpoint/2010/main" val="3178500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09546-5187-D78D-5F97-7C2BB032B1E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885715-946A-F034-A44C-41138ACF7597}"/>
              </a:ext>
            </a:extLst>
          </p:cNvPr>
          <p:cNvSpPr>
            <a:spLocks noGrp="1"/>
          </p:cNvSpPr>
          <p:nvPr>
            <p:ph idx="1"/>
          </p:nvPr>
        </p:nvSpPr>
        <p:spPr>
          <a:xfrm>
            <a:off x="302259" y="1313606"/>
            <a:ext cx="7122123" cy="4752897"/>
          </a:xfrm>
        </p:spPr>
        <p:txBody>
          <a:bodyPr>
            <a:normAutofit fontScale="92500" lnSpcReduction="10000"/>
          </a:bodyPr>
          <a:lstStyle/>
          <a:p>
            <a:pPr marL="0" indent="0">
              <a:buNone/>
            </a:pPr>
            <a:r>
              <a:rPr lang="en-US" b="1" dirty="0"/>
              <a:t>Examples:</a:t>
            </a:r>
          </a:p>
          <a:p>
            <a:pPr eaLnBrk="0" fontAlgn="base" hangingPunct="0">
              <a:lnSpc>
                <a:spcPct val="100000"/>
              </a:lnSpc>
              <a:spcBef>
                <a:spcPct val="0"/>
              </a:spcBef>
              <a:spcAft>
                <a:spcPct val="0"/>
              </a:spcAft>
            </a:pPr>
            <a:r>
              <a:rPr lang="en-US" altLang="en-US" dirty="0">
                <a:latin typeface="Arial" panose="020B0604020202020204" pitchFamily="34" charset="0"/>
              </a:rPr>
              <a:t>AI monitors forests to detect </a:t>
            </a:r>
            <a:r>
              <a:rPr lang="en-US" altLang="en-US" b="1" dirty="0">
                <a:latin typeface="Arial" panose="020B0604020202020204" pitchFamily="34" charset="0"/>
              </a:rPr>
              <a:t>wildfires</a:t>
            </a:r>
            <a:r>
              <a:rPr lang="en-US" altLang="en-US" dirty="0">
                <a:latin typeface="Arial" panose="020B0604020202020204" pitchFamily="34" charset="0"/>
              </a:rPr>
              <a:t> early (satellite + heat AI)</a:t>
            </a:r>
          </a:p>
          <a:p>
            <a:pPr eaLnBrk="0" fontAlgn="base" hangingPunct="0">
              <a:lnSpc>
                <a:spcPct val="100000"/>
              </a:lnSpc>
              <a:spcBef>
                <a:spcPct val="0"/>
              </a:spcBef>
              <a:spcAft>
                <a:spcPct val="0"/>
              </a:spcAft>
            </a:pPr>
            <a:r>
              <a:rPr lang="en-US" altLang="en-US" dirty="0">
                <a:latin typeface="Arial" panose="020B0604020202020204" pitchFamily="34" charset="0"/>
              </a:rPr>
              <a:t>AI tracks </a:t>
            </a:r>
            <a:r>
              <a:rPr lang="en-US" altLang="en-US" b="1" dirty="0">
                <a:latin typeface="Arial" panose="020B0604020202020204" pitchFamily="34" charset="0"/>
              </a:rPr>
              <a:t>endangered animals</a:t>
            </a:r>
          </a:p>
          <a:p>
            <a:pPr eaLnBrk="0" fontAlgn="base" hangingPunct="0">
              <a:lnSpc>
                <a:spcPct val="100000"/>
              </a:lnSpc>
              <a:spcBef>
                <a:spcPct val="0"/>
              </a:spcBef>
              <a:spcAft>
                <a:spcPct val="0"/>
              </a:spcAft>
            </a:pPr>
            <a:r>
              <a:rPr lang="en-US" altLang="en-US" dirty="0">
                <a:latin typeface="Arial" panose="020B0604020202020204" pitchFamily="34" charset="0"/>
              </a:rPr>
              <a:t>AI predicts </a:t>
            </a:r>
            <a:r>
              <a:rPr lang="en-US" altLang="en-US" b="1" dirty="0">
                <a:latin typeface="Arial" panose="020B0604020202020204" pitchFamily="34" charset="0"/>
              </a:rPr>
              <a:t>storms, floods, extreme weather</a:t>
            </a:r>
          </a:p>
          <a:p>
            <a:pPr eaLnBrk="0" fontAlgn="base" hangingPunct="0">
              <a:lnSpc>
                <a:spcPct val="100000"/>
              </a:lnSpc>
              <a:spcBef>
                <a:spcPct val="0"/>
              </a:spcBef>
              <a:spcAft>
                <a:spcPct val="0"/>
              </a:spcAft>
            </a:pPr>
            <a:r>
              <a:rPr lang="en-US" altLang="en-US" dirty="0">
                <a:latin typeface="Arial" panose="020B0604020202020204" pitchFamily="34" charset="0"/>
              </a:rPr>
              <a:t>Drones + AI help </a:t>
            </a:r>
            <a:r>
              <a:rPr lang="en-US" altLang="en-US" b="1" dirty="0">
                <a:latin typeface="Arial" panose="020B0604020202020204" pitchFamily="34" charset="0"/>
              </a:rPr>
              <a:t>plant trees faster</a:t>
            </a:r>
          </a:p>
          <a:p>
            <a:pPr marL="0" indent="0">
              <a:buNone/>
            </a:pPr>
            <a:endParaRPr lang="en-US" b="1" dirty="0"/>
          </a:p>
          <a:p>
            <a:pPr marL="0" indent="0">
              <a:buNone/>
            </a:pPr>
            <a:r>
              <a:rPr lang="en-US" b="1" dirty="0"/>
              <a:t>Question:</a:t>
            </a:r>
          </a:p>
          <a:p>
            <a:pPr marL="0" indent="0">
              <a:buNone/>
            </a:pPr>
            <a:r>
              <a:rPr lang="en-US" dirty="0"/>
              <a:t>Which problem do YOU think AI should fix first — wildfire, pollution, or animals disappearing?</a:t>
            </a:r>
            <a:endParaRPr lang="en-US" b="1" dirty="0"/>
          </a:p>
        </p:txBody>
      </p:sp>
      <p:sp>
        <p:nvSpPr>
          <p:cNvPr id="3" name="Text Placeholder 2">
            <a:extLst>
              <a:ext uri="{FF2B5EF4-FFF2-40B4-BE49-F238E27FC236}">
                <a16:creationId xmlns:a16="http://schemas.microsoft.com/office/drawing/2014/main" id="{9D26777C-248E-0EE6-4FD6-556849E58971}"/>
              </a:ext>
            </a:extLst>
          </p:cNvPr>
          <p:cNvSpPr>
            <a:spLocks noGrp="1"/>
          </p:cNvSpPr>
          <p:nvPr>
            <p:ph type="body" sz="quarter" idx="10"/>
          </p:nvPr>
        </p:nvSpPr>
        <p:spPr/>
        <p:txBody>
          <a:bodyPr>
            <a:normAutofit/>
          </a:bodyPr>
          <a:lstStyle/>
          <a:p>
            <a:r>
              <a:rPr lang="en-US" dirty="0"/>
              <a:t>🌳 AI for the Environment — Protecting Our Planet</a:t>
            </a:r>
          </a:p>
        </p:txBody>
      </p:sp>
      <p:sp>
        <p:nvSpPr>
          <p:cNvPr id="5" name="AutoShape 3" descr="Generated image">
            <a:extLst>
              <a:ext uri="{FF2B5EF4-FFF2-40B4-BE49-F238E27FC236}">
                <a16:creationId xmlns:a16="http://schemas.microsoft.com/office/drawing/2014/main" id="{6685836C-8322-B9C5-7F7D-DEF1974934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Image of ">
            <a:extLst>
              <a:ext uri="{FF2B5EF4-FFF2-40B4-BE49-F238E27FC236}">
                <a16:creationId xmlns:a16="http://schemas.microsoft.com/office/drawing/2014/main" id="{F43A8A5F-C66F-6010-56F3-8F1C1F5FFDD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descr="A red heart with a blue chip in it&#10;&#10;AI-generated content may be incorrect.">
            <a:extLst>
              <a:ext uri="{FF2B5EF4-FFF2-40B4-BE49-F238E27FC236}">
                <a16:creationId xmlns:a16="http://schemas.microsoft.com/office/drawing/2014/main" id="{E7B95B99-9295-D033-C5CF-24455CE8651B}"/>
              </a:ext>
            </a:extLst>
          </p:cNvPr>
          <p:cNvPicPr>
            <a:picLocks noChangeAspect="1"/>
          </p:cNvPicPr>
          <p:nvPr/>
        </p:nvPicPr>
        <p:blipFill>
          <a:blip r:embed="rId3"/>
          <a:stretch>
            <a:fillRect/>
          </a:stretch>
        </p:blipFill>
        <p:spPr>
          <a:xfrm>
            <a:off x="11696787" y="6666799"/>
            <a:ext cx="480568" cy="480568"/>
          </a:xfrm>
          <a:prstGeom prst="rect">
            <a:avLst/>
          </a:prstGeom>
        </p:spPr>
      </p:pic>
      <p:sp>
        <p:nvSpPr>
          <p:cNvPr id="6" name="AutoShape 3" descr="Generated image">
            <a:extLst>
              <a:ext uri="{FF2B5EF4-FFF2-40B4-BE49-F238E27FC236}">
                <a16:creationId xmlns:a16="http://schemas.microsoft.com/office/drawing/2014/main" id="{7E8CD5E0-7092-966C-A55D-43476EB165E9}"/>
              </a:ext>
            </a:extLst>
          </p:cNvPr>
          <p:cNvSpPr>
            <a:spLocks noChangeAspect="1" noChangeArrowheads="1"/>
          </p:cNvSpPr>
          <p:nvPr/>
        </p:nvSpPr>
        <p:spPr bwMode="auto">
          <a:xfrm>
            <a:off x="6329424" y="38244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drone flying over a forest&#10;&#10;AI-generated content may be incorrect.">
            <a:extLst>
              <a:ext uri="{FF2B5EF4-FFF2-40B4-BE49-F238E27FC236}">
                <a16:creationId xmlns:a16="http://schemas.microsoft.com/office/drawing/2014/main" id="{2CDE1742-8786-86C8-1F4D-0C1C7ED80E37}"/>
              </a:ext>
            </a:extLst>
          </p:cNvPr>
          <p:cNvPicPr>
            <a:picLocks noChangeAspect="1"/>
          </p:cNvPicPr>
          <p:nvPr/>
        </p:nvPicPr>
        <p:blipFill>
          <a:blip r:embed="rId4"/>
          <a:stretch>
            <a:fillRect/>
          </a:stretch>
        </p:blipFill>
        <p:spPr>
          <a:xfrm>
            <a:off x="7576782" y="1357775"/>
            <a:ext cx="2944605" cy="2944605"/>
          </a:xfrm>
          <a:prstGeom prst="rect">
            <a:avLst/>
          </a:prstGeom>
        </p:spPr>
      </p:pic>
      <p:sp>
        <p:nvSpPr>
          <p:cNvPr id="12" name="Right Arrow 11">
            <a:extLst>
              <a:ext uri="{FF2B5EF4-FFF2-40B4-BE49-F238E27FC236}">
                <a16:creationId xmlns:a16="http://schemas.microsoft.com/office/drawing/2014/main" id="{64E07909-6BA9-1AC3-107D-AACE4BAC6351}"/>
              </a:ext>
            </a:extLst>
          </p:cNvPr>
          <p:cNvSpPr/>
          <p:nvPr/>
        </p:nvSpPr>
        <p:spPr>
          <a:xfrm rot="7651335">
            <a:off x="9286400" y="2693867"/>
            <a:ext cx="286030" cy="272419"/>
          </a:xfrm>
          <a:prstGeom prst="rightArrow">
            <a:avLst/>
          </a:prstGeom>
          <a:solidFill>
            <a:srgbClr val="FFFF00"/>
          </a:solid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ffectLst>
                <a:glow rad="228600">
                  <a:schemeClr val="accent4">
                    <a:satMod val="175000"/>
                    <a:alpha val="40000"/>
                  </a:schemeClr>
                </a:glow>
              </a:effectLst>
            </a:endParaRPr>
          </a:p>
        </p:txBody>
      </p:sp>
      <p:sp>
        <p:nvSpPr>
          <p:cNvPr id="10" name="TextBox 9">
            <a:hlinkClick r:id="rId5"/>
            <a:extLst>
              <a:ext uri="{FF2B5EF4-FFF2-40B4-BE49-F238E27FC236}">
                <a16:creationId xmlns:a16="http://schemas.microsoft.com/office/drawing/2014/main" id="{61A745D8-5435-E15B-0FEB-CC7EBDD5C9F8}"/>
              </a:ext>
            </a:extLst>
          </p:cNvPr>
          <p:cNvSpPr txBox="1"/>
          <p:nvPr/>
        </p:nvSpPr>
        <p:spPr>
          <a:xfrm>
            <a:off x="7505406" y="5032046"/>
            <a:ext cx="4752973" cy="338554"/>
          </a:xfrm>
          <a:prstGeom prst="rect">
            <a:avLst/>
          </a:prstGeom>
          <a:noFill/>
        </p:spPr>
        <p:txBody>
          <a:bodyPr wrap="square">
            <a:spAutoFit/>
          </a:bodyPr>
          <a:lstStyle/>
          <a:p>
            <a:pPr algn="l">
              <a:buNone/>
            </a:pPr>
            <a:r>
              <a:rPr lang="en-US" sz="1600" i="0" dirty="0">
                <a:solidFill>
                  <a:srgbClr val="0F0F0F"/>
                </a:solidFill>
                <a:effectLst/>
                <a:latin typeface="Roboto" panose="02000000000000000000" pitchFamily="2" charset="0"/>
              </a:rPr>
              <a:t>Firefighters vs. AI: Who Spots </a:t>
            </a:r>
            <a:r>
              <a:rPr lang="en-US" sz="1600" dirty="0">
                <a:solidFill>
                  <a:srgbClr val="0F0F0F"/>
                </a:solidFill>
                <a:latin typeface="Roboto" panose="02000000000000000000" pitchFamily="2" charset="0"/>
              </a:rPr>
              <a:t>Wildfires</a:t>
            </a:r>
            <a:r>
              <a:rPr lang="en-US" sz="1600" i="0" dirty="0">
                <a:solidFill>
                  <a:srgbClr val="0F0F0F"/>
                </a:solidFill>
                <a:effectLst/>
                <a:latin typeface="Roboto" panose="02000000000000000000" pitchFamily="2" charset="0"/>
              </a:rPr>
              <a:t> Faster?</a:t>
            </a:r>
          </a:p>
        </p:txBody>
      </p:sp>
      <p:sp>
        <p:nvSpPr>
          <p:cNvPr id="15" name="TextBox 14">
            <a:extLst>
              <a:ext uri="{FF2B5EF4-FFF2-40B4-BE49-F238E27FC236}">
                <a16:creationId xmlns:a16="http://schemas.microsoft.com/office/drawing/2014/main" id="{D86FB5F0-9AB9-EAA2-72E6-6DF669B25B72}"/>
              </a:ext>
            </a:extLst>
          </p:cNvPr>
          <p:cNvSpPr txBox="1"/>
          <p:nvPr/>
        </p:nvSpPr>
        <p:spPr>
          <a:xfrm>
            <a:off x="7505406" y="4614351"/>
            <a:ext cx="1013419" cy="369332"/>
          </a:xfrm>
          <a:prstGeom prst="rect">
            <a:avLst/>
          </a:prstGeom>
          <a:noFill/>
        </p:spPr>
        <p:txBody>
          <a:bodyPr wrap="none" rtlCol="0">
            <a:spAutoFit/>
          </a:bodyPr>
          <a:lstStyle/>
          <a:p>
            <a:r>
              <a:rPr lang="en-US" b="1" dirty="0"/>
              <a:t>Videos:</a:t>
            </a:r>
          </a:p>
        </p:txBody>
      </p:sp>
      <p:sp>
        <p:nvSpPr>
          <p:cNvPr id="17" name="TextBox 16">
            <a:extLst>
              <a:ext uri="{FF2B5EF4-FFF2-40B4-BE49-F238E27FC236}">
                <a16:creationId xmlns:a16="http://schemas.microsoft.com/office/drawing/2014/main" id="{8EFCE0C3-24A1-556C-209E-9E13E78150AD}"/>
              </a:ext>
            </a:extLst>
          </p:cNvPr>
          <p:cNvSpPr txBox="1"/>
          <p:nvPr/>
        </p:nvSpPr>
        <p:spPr>
          <a:xfrm>
            <a:off x="7505406" y="5418775"/>
            <a:ext cx="6800126" cy="338554"/>
          </a:xfrm>
          <a:prstGeom prst="rect">
            <a:avLst/>
          </a:prstGeom>
          <a:noFill/>
        </p:spPr>
        <p:txBody>
          <a:bodyPr wrap="square">
            <a:spAutoFit/>
          </a:bodyPr>
          <a:lstStyle/>
          <a:p>
            <a:r>
              <a:rPr lang="en-US" sz="1600" dirty="0">
                <a:hlinkClick r:id="rId6"/>
              </a:rPr>
              <a:t>Google AI wildfire detection project</a:t>
            </a:r>
            <a:endParaRPr lang="en-US" sz="1600" dirty="0"/>
          </a:p>
        </p:txBody>
      </p:sp>
    </p:spTree>
    <p:extLst>
      <p:ext uri="{BB962C8B-B14F-4D97-AF65-F5344CB8AC3E}">
        <p14:creationId xmlns:p14="http://schemas.microsoft.com/office/powerpoint/2010/main" val="3677391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24526-3CF8-8A07-B831-19CF4FC95AD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509B1E-5CA2-789F-49D3-735EC49292D9}"/>
              </a:ext>
            </a:extLst>
          </p:cNvPr>
          <p:cNvSpPr>
            <a:spLocks noGrp="1"/>
          </p:cNvSpPr>
          <p:nvPr>
            <p:ph idx="1"/>
          </p:nvPr>
        </p:nvSpPr>
        <p:spPr>
          <a:xfrm>
            <a:off x="302259" y="1313606"/>
            <a:ext cx="6747470" cy="4752897"/>
          </a:xfrm>
        </p:spPr>
        <p:txBody>
          <a:bodyPr>
            <a:normAutofit/>
          </a:bodyPr>
          <a:lstStyle/>
          <a:p>
            <a:pPr marL="0" indent="0">
              <a:buNone/>
            </a:pPr>
            <a:r>
              <a:rPr lang="en-US" b="1" dirty="0"/>
              <a:t>Examples:</a:t>
            </a:r>
          </a:p>
          <a:p>
            <a:pPr eaLnBrk="0" fontAlgn="base" hangingPunct="0">
              <a:lnSpc>
                <a:spcPct val="100000"/>
              </a:lnSpc>
              <a:spcBef>
                <a:spcPct val="0"/>
              </a:spcBef>
              <a:spcAft>
                <a:spcPct val="0"/>
              </a:spcAft>
            </a:pPr>
            <a:r>
              <a:rPr lang="en-US" altLang="en-US" b="1" dirty="0">
                <a:latin typeface="Arial" panose="020B0604020202020204" pitchFamily="34" charset="0"/>
              </a:rPr>
              <a:t>Auto-captioning</a:t>
            </a:r>
            <a:r>
              <a:rPr lang="en-US" altLang="en-US" dirty="0">
                <a:latin typeface="Arial" panose="020B0604020202020204" pitchFamily="34" charset="0"/>
              </a:rPr>
              <a:t> on TikTok / YouTube</a:t>
            </a:r>
          </a:p>
          <a:p>
            <a:pPr eaLnBrk="0" fontAlgn="base" hangingPunct="0">
              <a:lnSpc>
                <a:spcPct val="100000"/>
              </a:lnSpc>
              <a:spcBef>
                <a:spcPct val="0"/>
              </a:spcBef>
              <a:spcAft>
                <a:spcPct val="0"/>
              </a:spcAft>
            </a:pPr>
            <a:r>
              <a:rPr lang="en-US" altLang="en-US" b="1" dirty="0">
                <a:latin typeface="Arial" panose="020B0604020202020204" pitchFamily="34" charset="0"/>
              </a:rPr>
              <a:t>Voice-to-text </a:t>
            </a:r>
            <a:r>
              <a:rPr lang="en-US" altLang="en-US" dirty="0">
                <a:latin typeface="Arial" panose="020B0604020202020204" pitchFamily="34" charset="0"/>
              </a:rPr>
              <a:t>for people who can’t type</a:t>
            </a:r>
          </a:p>
          <a:p>
            <a:pPr eaLnBrk="0" fontAlgn="base" hangingPunct="0">
              <a:lnSpc>
                <a:spcPct val="100000"/>
              </a:lnSpc>
              <a:spcBef>
                <a:spcPct val="0"/>
              </a:spcBef>
              <a:spcAft>
                <a:spcPct val="0"/>
              </a:spcAft>
            </a:pPr>
            <a:r>
              <a:rPr lang="en-US" altLang="en-US" dirty="0">
                <a:latin typeface="Arial" panose="020B0604020202020204" pitchFamily="34" charset="0"/>
              </a:rPr>
              <a:t>AI apps for the </a:t>
            </a:r>
            <a:r>
              <a:rPr lang="en-US" altLang="en-US" b="1" dirty="0">
                <a:latin typeface="Arial" panose="020B0604020202020204" pitchFamily="34" charset="0"/>
              </a:rPr>
              <a:t>visually impaired</a:t>
            </a:r>
            <a:r>
              <a:rPr lang="en-US" altLang="en-US" dirty="0">
                <a:latin typeface="Arial" panose="020B0604020202020204" pitchFamily="34" charset="0"/>
              </a:rPr>
              <a:t> (“Lookout”, “Seeing AI”)</a:t>
            </a:r>
          </a:p>
          <a:p>
            <a:pPr eaLnBrk="0" fontAlgn="base" hangingPunct="0">
              <a:lnSpc>
                <a:spcPct val="100000"/>
              </a:lnSpc>
              <a:spcBef>
                <a:spcPct val="0"/>
              </a:spcBef>
              <a:spcAft>
                <a:spcPct val="0"/>
              </a:spcAft>
            </a:pPr>
            <a:r>
              <a:rPr lang="en-US" dirty="0"/>
              <a:t>Live speech </a:t>
            </a:r>
            <a:r>
              <a:rPr lang="en-US" b="1" dirty="0"/>
              <a:t>captioning</a:t>
            </a:r>
            <a:r>
              <a:rPr lang="en-US" dirty="0"/>
              <a:t> on Google Meet / Zoom</a:t>
            </a:r>
            <a:endParaRPr lang="en-US" altLang="en-US" dirty="0">
              <a:latin typeface="Arial" panose="020B0604020202020204" pitchFamily="34" charset="0"/>
            </a:endParaRPr>
          </a:p>
        </p:txBody>
      </p:sp>
      <p:sp>
        <p:nvSpPr>
          <p:cNvPr id="3" name="Text Placeholder 2">
            <a:extLst>
              <a:ext uri="{FF2B5EF4-FFF2-40B4-BE49-F238E27FC236}">
                <a16:creationId xmlns:a16="http://schemas.microsoft.com/office/drawing/2014/main" id="{6F5FCE11-B545-4B52-273E-6F10D74148BA}"/>
              </a:ext>
            </a:extLst>
          </p:cNvPr>
          <p:cNvSpPr>
            <a:spLocks noGrp="1"/>
          </p:cNvSpPr>
          <p:nvPr>
            <p:ph type="body" sz="quarter" idx="10"/>
          </p:nvPr>
        </p:nvSpPr>
        <p:spPr/>
        <p:txBody>
          <a:bodyPr>
            <a:normAutofit/>
          </a:bodyPr>
          <a:lstStyle/>
          <a:p>
            <a:r>
              <a:rPr lang="en-US" dirty="0"/>
              <a:t>♿ AI for Accessibility — Helping Everyone</a:t>
            </a:r>
          </a:p>
        </p:txBody>
      </p:sp>
      <p:sp>
        <p:nvSpPr>
          <p:cNvPr id="5" name="AutoShape 3" descr="Generated image">
            <a:extLst>
              <a:ext uri="{FF2B5EF4-FFF2-40B4-BE49-F238E27FC236}">
                <a16:creationId xmlns:a16="http://schemas.microsoft.com/office/drawing/2014/main" id="{BA7A7839-15A5-D023-620F-BADE85DB20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Image of ">
            <a:extLst>
              <a:ext uri="{FF2B5EF4-FFF2-40B4-BE49-F238E27FC236}">
                <a16:creationId xmlns:a16="http://schemas.microsoft.com/office/drawing/2014/main" id="{52B712D3-B3BF-55DD-7A77-00193957DD7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descr="A red heart with a blue chip in it&#10;&#10;AI-generated content may be incorrect.">
            <a:extLst>
              <a:ext uri="{FF2B5EF4-FFF2-40B4-BE49-F238E27FC236}">
                <a16:creationId xmlns:a16="http://schemas.microsoft.com/office/drawing/2014/main" id="{36D22B66-1131-074C-8FC9-729C62D5F03F}"/>
              </a:ext>
            </a:extLst>
          </p:cNvPr>
          <p:cNvPicPr>
            <a:picLocks noChangeAspect="1"/>
          </p:cNvPicPr>
          <p:nvPr/>
        </p:nvPicPr>
        <p:blipFill>
          <a:blip r:embed="rId3"/>
          <a:stretch>
            <a:fillRect/>
          </a:stretch>
        </p:blipFill>
        <p:spPr>
          <a:xfrm>
            <a:off x="11626596" y="99302"/>
            <a:ext cx="480568" cy="480568"/>
          </a:xfrm>
          <a:prstGeom prst="rect">
            <a:avLst/>
          </a:prstGeom>
        </p:spPr>
      </p:pic>
      <p:sp>
        <p:nvSpPr>
          <p:cNvPr id="6" name="AutoShape 3" descr="Generated image">
            <a:extLst>
              <a:ext uri="{FF2B5EF4-FFF2-40B4-BE49-F238E27FC236}">
                <a16:creationId xmlns:a16="http://schemas.microsoft.com/office/drawing/2014/main" id="{AC85AA75-3D6E-70BA-CF5C-C80EF77010A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cartoon of a person waving his hand&#10;&#10;AI-generated content may be incorrect.">
            <a:extLst>
              <a:ext uri="{FF2B5EF4-FFF2-40B4-BE49-F238E27FC236}">
                <a16:creationId xmlns:a16="http://schemas.microsoft.com/office/drawing/2014/main" id="{E47F7B0F-2B18-0BA0-F57C-44180DF10C7A}"/>
              </a:ext>
            </a:extLst>
          </p:cNvPr>
          <p:cNvPicPr>
            <a:picLocks noChangeAspect="1"/>
          </p:cNvPicPr>
          <p:nvPr/>
        </p:nvPicPr>
        <p:blipFill>
          <a:blip r:embed="rId4"/>
          <a:stretch>
            <a:fillRect/>
          </a:stretch>
        </p:blipFill>
        <p:spPr>
          <a:xfrm>
            <a:off x="7182808" y="1313606"/>
            <a:ext cx="4684071" cy="4684071"/>
          </a:xfrm>
          <a:prstGeom prst="rect">
            <a:avLst/>
          </a:prstGeom>
        </p:spPr>
      </p:pic>
      <p:sp>
        <p:nvSpPr>
          <p:cNvPr id="13" name="TextBox 12">
            <a:extLst>
              <a:ext uri="{FF2B5EF4-FFF2-40B4-BE49-F238E27FC236}">
                <a16:creationId xmlns:a16="http://schemas.microsoft.com/office/drawing/2014/main" id="{1A0DC0C9-7847-C21B-E7D2-E11DD280CD2C}"/>
              </a:ext>
            </a:extLst>
          </p:cNvPr>
          <p:cNvSpPr txBox="1"/>
          <p:nvPr/>
        </p:nvSpPr>
        <p:spPr>
          <a:xfrm>
            <a:off x="7182808" y="6066503"/>
            <a:ext cx="4581832" cy="369332"/>
          </a:xfrm>
          <a:prstGeom prst="rect">
            <a:avLst/>
          </a:prstGeom>
          <a:noFill/>
        </p:spPr>
        <p:txBody>
          <a:bodyPr wrap="square">
            <a:spAutoFit/>
          </a:bodyPr>
          <a:lstStyle/>
          <a:p>
            <a:r>
              <a:rPr lang="en-US" dirty="0"/>
              <a:t>AI turns spoken words into text instantly.</a:t>
            </a:r>
          </a:p>
        </p:txBody>
      </p:sp>
    </p:spTree>
    <p:extLst>
      <p:ext uri="{BB962C8B-B14F-4D97-AF65-F5344CB8AC3E}">
        <p14:creationId xmlns:p14="http://schemas.microsoft.com/office/powerpoint/2010/main" val="3004967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10BA1-410D-F61D-257C-5B573DB39B8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F07988-1BEE-EBD1-F972-77B6F9009CB5}"/>
              </a:ext>
            </a:extLst>
          </p:cNvPr>
          <p:cNvSpPr>
            <a:spLocks noGrp="1"/>
          </p:cNvSpPr>
          <p:nvPr>
            <p:ph idx="1"/>
          </p:nvPr>
        </p:nvSpPr>
        <p:spPr>
          <a:xfrm>
            <a:off x="302259" y="1313606"/>
            <a:ext cx="7122123" cy="4752897"/>
          </a:xfrm>
        </p:spPr>
        <p:txBody>
          <a:bodyPr>
            <a:normAutofit/>
          </a:bodyPr>
          <a:lstStyle/>
          <a:p>
            <a:pPr marL="0" indent="0">
              <a:buNone/>
            </a:pPr>
            <a:r>
              <a:rPr lang="en-US" b="1" dirty="0"/>
              <a:t>Examples:</a:t>
            </a:r>
          </a:p>
          <a:p>
            <a:pPr eaLnBrk="0" fontAlgn="base" hangingPunct="0">
              <a:lnSpc>
                <a:spcPct val="100000"/>
              </a:lnSpc>
              <a:spcBef>
                <a:spcPct val="0"/>
              </a:spcBef>
              <a:spcAft>
                <a:spcPct val="0"/>
              </a:spcAft>
            </a:pPr>
            <a:r>
              <a:rPr lang="en-US" altLang="en-US" dirty="0">
                <a:latin typeface="Arial" panose="020B0604020202020204" pitchFamily="34" charset="0"/>
              </a:rPr>
              <a:t>AI tutors like ChatGPT</a:t>
            </a:r>
          </a:p>
          <a:p>
            <a:pPr eaLnBrk="0" fontAlgn="base" hangingPunct="0">
              <a:lnSpc>
                <a:spcPct val="100000"/>
              </a:lnSpc>
              <a:spcBef>
                <a:spcPct val="0"/>
              </a:spcBef>
              <a:spcAft>
                <a:spcPct val="0"/>
              </a:spcAft>
            </a:pPr>
            <a:r>
              <a:rPr lang="en-US" altLang="en-US" dirty="0">
                <a:latin typeface="Arial" panose="020B0604020202020204" pitchFamily="34" charset="0"/>
              </a:rPr>
              <a:t>AI that reads PDFs out loud</a:t>
            </a:r>
          </a:p>
          <a:p>
            <a:pPr eaLnBrk="0" fontAlgn="base" hangingPunct="0">
              <a:lnSpc>
                <a:spcPct val="100000"/>
              </a:lnSpc>
              <a:spcBef>
                <a:spcPct val="0"/>
              </a:spcBef>
              <a:spcAft>
                <a:spcPct val="0"/>
              </a:spcAft>
            </a:pPr>
            <a:r>
              <a:rPr lang="en-US" altLang="en-US" dirty="0">
                <a:latin typeface="Arial" panose="020B0604020202020204" pitchFamily="34" charset="0"/>
              </a:rPr>
              <a:t>AI that explains problems step-by-step</a:t>
            </a:r>
          </a:p>
          <a:p>
            <a:pPr eaLnBrk="0" fontAlgn="base" hangingPunct="0">
              <a:lnSpc>
                <a:spcPct val="100000"/>
              </a:lnSpc>
              <a:spcBef>
                <a:spcPct val="0"/>
              </a:spcBef>
              <a:spcAft>
                <a:spcPct val="0"/>
              </a:spcAft>
            </a:pPr>
            <a:r>
              <a:rPr lang="en-US" altLang="en-US" dirty="0">
                <a:latin typeface="Arial" panose="020B0604020202020204" pitchFamily="34" charset="0"/>
              </a:rPr>
              <a:t>AI translation tools to help non-native speakers (like you!)</a:t>
            </a:r>
          </a:p>
          <a:p>
            <a:pPr marL="0" indent="0">
              <a:buNone/>
            </a:pPr>
            <a:endParaRPr lang="en-US" dirty="0"/>
          </a:p>
          <a:p>
            <a:pPr marL="0" indent="0">
              <a:buNone/>
            </a:pPr>
            <a:r>
              <a:rPr lang="en-US" dirty="0"/>
              <a:t>“I also use AI to help improve my English.”</a:t>
            </a:r>
            <a:endParaRPr lang="en-US" b="1" dirty="0"/>
          </a:p>
        </p:txBody>
      </p:sp>
      <p:sp>
        <p:nvSpPr>
          <p:cNvPr id="3" name="Text Placeholder 2">
            <a:extLst>
              <a:ext uri="{FF2B5EF4-FFF2-40B4-BE49-F238E27FC236}">
                <a16:creationId xmlns:a16="http://schemas.microsoft.com/office/drawing/2014/main" id="{730232E7-0014-0142-248F-12EFA2A77D79}"/>
              </a:ext>
            </a:extLst>
          </p:cNvPr>
          <p:cNvSpPr>
            <a:spLocks noGrp="1"/>
          </p:cNvSpPr>
          <p:nvPr>
            <p:ph type="body" sz="quarter" idx="10"/>
          </p:nvPr>
        </p:nvSpPr>
        <p:spPr/>
        <p:txBody>
          <a:bodyPr>
            <a:normAutofit/>
          </a:bodyPr>
          <a:lstStyle/>
          <a:p>
            <a:r>
              <a:rPr lang="en-US" dirty="0"/>
              <a:t>🎓 AI for Learning — Helping Students</a:t>
            </a:r>
          </a:p>
        </p:txBody>
      </p:sp>
      <p:sp>
        <p:nvSpPr>
          <p:cNvPr id="5" name="AutoShape 3" descr="Generated image">
            <a:extLst>
              <a:ext uri="{FF2B5EF4-FFF2-40B4-BE49-F238E27FC236}">
                <a16:creationId xmlns:a16="http://schemas.microsoft.com/office/drawing/2014/main" id="{5CC2584C-340F-AFA1-07B6-6B6C0E2549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Image of ">
            <a:extLst>
              <a:ext uri="{FF2B5EF4-FFF2-40B4-BE49-F238E27FC236}">
                <a16:creationId xmlns:a16="http://schemas.microsoft.com/office/drawing/2014/main" id="{4543B0EB-7976-9B50-282D-AB3DDF2961E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descr="A red heart with a blue chip in it&#10;&#10;AI-generated content may be incorrect.">
            <a:extLst>
              <a:ext uri="{FF2B5EF4-FFF2-40B4-BE49-F238E27FC236}">
                <a16:creationId xmlns:a16="http://schemas.microsoft.com/office/drawing/2014/main" id="{C5B2C779-E1B4-C3F0-A2EB-EB691DD811C5}"/>
              </a:ext>
            </a:extLst>
          </p:cNvPr>
          <p:cNvPicPr>
            <a:picLocks noChangeAspect="1"/>
          </p:cNvPicPr>
          <p:nvPr/>
        </p:nvPicPr>
        <p:blipFill>
          <a:blip r:embed="rId3"/>
          <a:stretch>
            <a:fillRect/>
          </a:stretch>
        </p:blipFill>
        <p:spPr>
          <a:xfrm>
            <a:off x="11626596" y="99302"/>
            <a:ext cx="480568" cy="480568"/>
          </a:xfrm>
          <a:prstGeom prst="rect">
            <a:avLst/>
          </a:prstGeom>
        </p:spPr>
      </p:pic>
      <p:sp>
        <p:nvSpPr>
          <p:cNvPr id="6" name="AutoShape 3" descr="Generated image">
            <a:extLst>
              <a:ext uri="{FF2B5EF4-FFF2-40B4-BE49-F238E27FC236}">
                <a16:creationId xmlns:a16="http://schemas.microsoft.com/office/drawing/2014/main" id="{D589E413-8877-2BF4-9339-35CC2861E06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3572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8461C-4DBA-76D2-5B71-E579699AA41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76E636-B654-ED41-647B-0F9BE3787F0C}"/>
              </a:ext>
            </a:extLst>
          </p:cNvPr>
          <p:cNvSpPr>
            <a:spLocks noGrp="1"/>
          </p:cNvSpPr>
          <p:nvPr>
            <p:ph idx="1"/>
          </p:nvPr>
        </p:nvSpPr>
        <p:spPr>
          <a:xfrm>
            <a:off x="4908622" y="1357351"/>
            <a:ext cx="6717974" cy="4752897"/>
          </a:xfrm>
        </p:spPr>
        <p:txBody>
          <a:bodyPr>
            <a:normAutofit/>
          </a:bodyPr>
          <a:lstStyle/>
          <a:p>
            <a:pPr eaLnBrk="0" fontAlgn="base" hangingPunct="0">
              <a:lnSpc>
                <a:spcPct val="100000"/>
              </a:lnSpc>
              <a:spcBef>
                <a:spcPct val="0"/>
              </a:spcBef>
              <a:spcAft>
                <a:spcPct val="0"/>
              </a:spcAft>
            </a:pPr>
            <a:r>
              <a:rPr lang="en-US" altLang="en-US" dirty="0">
                <a:latin typeface="Arial" panose="020B0604020202020204" pitchFamily="34" charset="0"/>
              </a:rPr>
              <a:t>AI is smart, but </a:t>
            </a:r>
            <a:r>
              <a:rPr lang="en-US" altLang="en-US" b="1" dirty="0">
                <a:latin typeface="Arial" panose="020B0604020202020204" pitchFamily="34" charset="0"/>
              </a:rPr>
              <a:t>not perfect</a:t>
            </a:r>
          </a:p>
          <a:p>
            <a:pPr eaLnBrk="0" fontAlgn="base" hangingPunct="0">
              <a:lnSpc>
                <a:spcPct val="100000"/>
              </a:lnSpc>
              <a:spcBef>
                <a:spcPct val="0"/>
              </a:spcBef>
              <a:spcAft>
                <a:spcPct val="0"/>
              </a:spcAft>
            </a:pPr>
            <a:r>
              <a:rPr lang="en-US" altLang="en-US" dirty="0">
                <a:latin typeface="Arial" panose="020B0604020202020204" pitchFamily="34" charset="0"/>
              </a:rPr>
              <a:t>AI can </a:t>
            </a:r>
            <a:r>
              <a:rPr lang="en-US" altLang="en-US" b="1" dirty="0">
                <a:latin typeface="Arial" panose="020B0604020202020204" pitchFamily="34" charset="0"/>
              </a:rPr>
              <a:t>make mistakes</a:t>
            </a:r>
          </a:p>
          <a:p>
            <a:pPr eaLnBrk="0" fontAlgn="base" hangingPunct="0">
              <a:lnSpc>
                <a:spcPct val="100000"/>
              </a:lnSpc>
              <a:spcBef>
                <a:spcPct val="0"/>
              </a:spcBef>
              <a:spcAft>
                <a:spcPct val="0"/>
              </a:spcAft>
            </a:pPr>
            <a:r>
              <a:rPr lang="en-US" altLang="en-US" dirty="0">
                <a:latin typeface="Arial" panose="020B0604020202020204" pitchFamily="34" charset="0"/>
              </a:rPr>
              <a:t>AI doesn’t understand </a:t>
            </a:r>
            <a:r>
              <a:rPr lang="en-US" altLang="en-US" b="1" dirty="0">
                <a:latin typeface="Arial" panose="020B0604020202020204" pitchFamily="34" charset="0"/>
              </a:rPr>
              <a:t>feelings</a:t>
            </a:r>
          </a:p>
          <a:p>
            <a:pPr eaLnBrk="0" fontAlgn="base" hangingPunct="0">
              <a:lnSpc>
                <a:spcPct val="100000"/>
              </a:lnSpc>
              <a:spcBef>
                <a:spcPct val="0"/>
              </a:spcBef>
              <a:spcAft>
                <a:spcPct val="0"/>
              </a:spcAft>
            </a:pPr>
            <a:r>
              <a:rPr lang="en-US" altLang="en-US" dirty="0">
                <a:latin typeface="Arial" panose="020B0604020202020204" pitchFamily="34" charset="0"/>
              </a:rPr>
              <a:t>People must </a:t>
            </a:r>
            <a:r>
              <a:rPr lang="en-US" altLang="en-US" b="1" dirty="0">
                <a:latin typeface="Arial" panose="020B0604020202020204" pitchFamily="34" charset="0"/>
              </a:rPr>
              <a:t>check</a:t>
            </a:r>
            <a:r>
              <a:rPr lang="en-US" altLang="en-US" dirty="0">
                <a:latin typeface="Arial" panose="020B0604020202020204" pitchFamily="34" charset="0"/>
              </a:rPr>
              <a:t> and </a:t>
            </a:r>
            <a:r>
              <a:rPr lang="en-US" altLang="en-US" b="1" dirty="0">
                <a:latin typeface="Arial" panose="020B0604020202020204" pitchFamily="34" charset="0"/>
              </a:rPr>
              <a:t>decide</a:t>
            </a:r>
            <a:r>
              <a:rPr lang="en-US" altLang="en-US" dirty="0">
                <a:latin typeface="Arial" panose="020B0604020202020204" pitchFamily="34" charset="0"/>
              </a:rPr>
              <a:t> the final answer</a:t>
            </a:r>
          </a:p>
        </p:txBody>
      </p:sp>
      <p:sp>
        <p:nvSpPr>
          <p:cNvPr id="3" name="Text Placeholder 2">
            <a:extLst>
              <a:ext uri="{FF2B5EF4-FFF2-40B4-BE49-F238E27FC236}">
                <a16:creationId xmlns:a16="http://schemas.microsoft.com/office/drawing/2014/main" id="{827C618E-A6DF-BAD6-6150-56C8590485E6}"/>
              </a:ext>
            </a:extLst>
          </p:cNvPr>
          <p:cNvSpPr>
            <a:spLocks noGrp="1"/>
          </p:cNvSpPr>
          <p:nvPr>
            <p:ph type="body" sz="quarter" idx="10"/>
          </p:nvPr>
        </p:nvSpPr>
        <p:spPr/>
        <p:txBody>
          <a:bodyPr>
            <a:normAutofit/>
          </a:bodyPr>
          <a:lstStyle/>
          <a:p>
            <a:r>
              <a:rPr lang="en-US" dirty="0"/>
              <a:t>AI Helps — But Humans Decide</a:t>
            </a:r>
          </a:p>
        </p:txBody>
      </p:sp>
      <p:sp>
        <p:nvSpPr>
          <p:cNvPr id="5" name="AutoShape 3" descr="Generated image">
            <a:extLst>
              <a:ext uri="{FF2B5EF4-FFF2-40B4-BE49-F238E27FC236}">
                <a16:creationId xmlns:a16="http://schemas.microsoft.com/office/drawing/2014/main" id="{FCB1427C-E6B7-AB03-9712-79DE2D3D3E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Image of ">
            <a:extLst>
              <a:ext uri="{FF2B5EF4-FFF2-40B4-BE49-F238E27FC236}">
                <a16:creationId xmlns:a16="http://schemas.microsoft.com/office/drawing/2014/main" id="{93B667C7-1991-A868-DCF1-8C7C6C93D3D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descr="A red heart with a blue chip in it&#10;&#10;AI-generated content may be incorrect.">
            <a:extLst>
              <a:ext uri="{FF2B5EF4-FFF2-40B4-BE49-F238E27FC236}">
                <a16:creationId xmlns:a16="http://schemas.microsoft.com/office/drawing/2014/main" id="{ACFEA661-D692-20DD-B5A5-14A2A86585CD}"/>
              </a:ext>
            </a:extLst>
          </p:cNvPr>
          <p:cNvPicPr>
            <a:picLocks noChangeAspect="1"/>
          </p:cNvPicPr>
          <p:nvPr/>
        </p:nvPicPr>
        <p:blipFill>
          <a:blip r:embed="rId3"/>
          <a:stretch>
            <a:fillRect/>
          </a:stretch>
        </p:blipFill>
        <p:spPr>
          <a:xfrm>
            <a:off x="11626596" y="99302"/>
            <a:ext cx="480568" cy="480568"/>
          </a:xfrm>
          <a:prstGeom prst="rect">
            <a:avLst/>
          </a:prstGeom>
        </p:spPr>
      </p:pic>
      <p:sp>
        <p:nvSpPr>
          <p:cNvPr id="6" name="AutoShape 3" descr="Generated image">
            <a:extLst>
              <a:ext uri="{FF2B5EF4-FFF2-40B4-BE49-F238E27FC236}">
                <a16:creationId xmlns:a16="http://schemas.microsoft.com/office/drawing/2014/main" id="{63152C2F-9E69-C748-0BE8-FBC33D01187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cartoon of a robot thinking&#10;&#10;AI-generated content may be incorrect.">
            <a:extLst>
              <a:ext uri="{FF2B5EF4-FFF2-40B4-BE49-F238E27FC236}">
                <a16:creationId xmlns:a16="http://schemas.microsoft.com/office/drawing/2014/main" id="{9B71179E-5070-EFAB-B23E-5F2D0044B9CD}"/>
              </a:ext>
            </a:extLst>
          </p:cNvPr>
          <p:cNvPicPr>
            <a:picLocks noChangeAspect="1"/>
          </p:cNvPicPr>
          <p:nvPr/>
        </p:nvPicPr>
        <p:blipFill>
          <a:blip r:embed="rId4"/>
          <a:stretch>
            <a:fillRect/>
          </a:stretch>
        </p:blipFill>
        <p:spPr>
          <a:xfrm>
            <a:off x="402097" y="1357352"/>
            <a:ext cx="4101078" cy="4101078"/>
          </a:xfrm>
          <a:prstGeom prst="rect">
            <a:avLst/>
          </a:prstGeom>
        </p:spPr>
      </p:pic>
      <p:sp>
        <p:nvSpPr>
          <p:cNvPr id="11" name="TextBox 10">
            <a:extLst>
              <a:ext uri="{FF2B5EF4-FFF2-40B4-BE49-F238E27FC236}">
                <a16:creationId xmlns:a16="http://schemas.microsoft.com/office/drawing/2014/main" id="{EEAEEC05-6EAC-7C14-2296-70A58B444F08}"/>
              </a:ext>
            </a:extLst>
          </p:cNvPr>
          <p:cNvSpPr txBox="1"/>
          <p:nvPr/>
        </p:nvSpPr>
        <p:spPr>
          <a:xfrm>
            <a:off x="279400" y="5608875"/>
            <a:ext cx="4223775" cy="646331"/>
          </a:xfrm>
          <a:prstGeom prst="rect">
            <a:avLst/>
          </a:prstGeom>
          <a:noFill/>
        </p:spPr>
        <p:txBody>
          <a:bodyPr wrap="square">
            <a:spAutoFit/>
          </a:bodyPr>
          <a:lstStyle/>
          <a:p>
            <a:r>
              <a:rPr lang="en-US" dirty="0"/>
              <a:t>AI can help… but humans must stay in control.”</a:t>
            </a:r>
          </a:p>
        </p:txBody>
      </p:sp>
    </p:spTree>
    <p:extLst>
      <p:ext uri="{BB962C8B-B14F-4D97-AF65-F5344CB8AC3E}">
        <p14:creationId xmlns:p14="http://schemas.microsoft.com/office/powerpoint/2010/main" val="2495592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01E89-AA00-A462-0F7B-C86D25B65214}"/>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FAA6218A-30C7-B9BF-5E35-1FAA9A7B01B2}"/>
              </a:ext>
            </a:extLst>
          </p:cNvPr>
          <p:cNvSpPr>
            <a:spLocks noGrp="1"/>
          </p:cNvSpPr>
          <p:nvPr>
            <p:ph type="body" sz="quarter" idx="12"/>
          </p:nvPr>
        </p:nvSpPr>
        <p:spPr/>
        <p:txBody>
          <a:bodyPr/>
          <a:lstStyle/>
          <a:p>
            <a:r>
              <a:rPr lang="en-US" dirty="0"/>
              <a:t>What is AI</a:t>
            </a:r>
          </a:p>
        </p:txBody>
      </p:sp>
    </p:spTree>
    <p:extLst>
      <p:ext uri="{BB962C8B-B14F-4D97-AF65-F5344CB8AC3E}">
        <p14:creationId xmlns:p14="http://schemas.microsoft.com/office/powerpoint/2010/main" val="2306655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6BB48-2321-1FA1-C39C-AC210F21A56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09D9DC6-AB42-E1A8-E248-20D9C6D3F618}"/>
              </a:ext>
            </a:extLst>
          </p:cNvPr>
          <p:cNvSpPr>
            <a:spLocks noGrp="1"/>
          </p:cNvSpPr>
          <p:nvPr>
            <p:ph type="body" sz="quarter" idx="10"/>
          </p:nvPr>
        </p:nvSpPr>
        <p:spPr/>
        <p:txBody>
          <a:bodyPr>
            <a:normAutofit/>
          </a:bodyPr>
          <a:lstStyle/>
          <a:p>
            <a:r>
              <a:rPr lang="en-US" dirty="0"/>
              <a:t>🔥 Teens Building AI Inventions</a:t>
            </a:r>
          </a:p>
        </p:txBody>
      </p:sp>
      <p:sp>
        <p:nvSpPr>
          <p:cNvPr id="5" name="AutoShape 3" descr="Generated image">
            <a:extLst>
              <a:ext uri="{FF2B5EF4-FFF2-40B4-BE49-F238E27FC236}">
                <a16:creationId xmlns:a16="http://schemas.microsoft.com/office/drawing/2014/main" id="{79766610-E67E-013B-E4AB-6707D552B1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Image of ">
            <a:extLst>
              <a:ext uri="{FF2B5EF4-FFF2-40B4-BE49-F238E27FC236}">
                <a16:creationId xmlns:a16="http://schemas.microsoft.com/office/drawing/2014/main" id="{B911A94D-45CB-9657-C83D-6D7F441D845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descr="A red heart with a blue chip in it&#10;&#10;AI-generated content may be incorrect.">
            <a:extLst>
              <a:ext uri="{FF2B5EF4-FFF2-40B4-BE49-F238E27FC236}">
                <a16:creationId xmlns:a16="http://schemas.microsoft.com/office/drawing/2014/main" id="{92367BE8-52E4-B8ED-0DBF-A79E548004C7}"/>
              </a:ext>
            </a:extLst>
          </p:cNvPr>
          <p:cNvPicPr>
            <a:picLocks noChangeAspect="1"/>
          </p:cNvPicPr>
          <p:nvPr/>
        </p:nvPicPr>
        <p:blipFill>
          <a:blip r:embed="rId4"/>
          <a:stretch>
            <a:fillRect/>
          </a:stretch>
        </p:blipFill>
        <p:spPr>
          <a:xfrm>
            <a:off x="11626596" y="99302"/>
            <a:ext cx="480568" cy="480568"/>
          </a:xfrm>
          <a:prstGeom prst="rect">
            <a:avLst/>
          </a:prstGeom>
        </p:spPr>
      </p:pic>
      <p:sp>
        <p:nvSpPr>
          <p:cNvPr id="6" name="AutoShape 3" descr="Generated image">
            <a:extLst>
              <a:ext uri="{FF2B5EF4-FFF2-40B4-BE49-F238E27FC236}">
                <a16:creationId xmlns:a16="http://schemas.microsoft.com/office/drawing/2014/main" id="{56800BBE-1BFE-CA6B-D89A-ACF7CB78DEE9}"/>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Online Media 12" descr="The Teenage AI Innovator">
            <a:hlinkClick r:id="" action="ppaction://media"/>
            <a:extLst>
              <a:ext uri="{FF2B5EF4-FFF2-40B4-BE49-F238E27FC236}">
                <a16:creationId xmlns:a16="http://schemas.microsoft.com/office/drawing/2014/main" id="{1C97F362-EA10-C94A-793D-0D47F358CD63}"/>
              </a:ext>
            </a:extLst>
          </p:cNvPr>
          <p:cNvPicPr>
            <a:picLocks noRot="1" noChangeAspect="1"/>
          </p:cNvPicPr>
          <p:nvPr>
            <a:videoFile r:link="rId1"/>
          </p:nvPr>
        </p:nvPicPr>
        <p:blipFill>
          <a:blip r:embed="rId5"/>
          <a:stretch>
            <a:fillRect/>
          </a:stretch>
        </p:blipFill>
        <p:spPr>
          <a:xfrm>
            <a:off x="4556647" y="1425763"/>
            <a:ext cx="2608082" cy="4616074"/>
          </a:xfrm>
          <a:prstGeom prst="rect">
            <a:avLst/>
          </a:prstGeom>
        </p:spPr>
      </p:pic>
    </p:spTree>
    <p:extLst>
      <p:ext uri="{BB962C8B-B14F-4D97-AF65-F5344CB8AC3E}">
        <p14:creationId xmlns:p14="http://schemas.microsoft.com/office/powerpoint/2010/main" val="192441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4074A-E066-274C-DF1B-C6FEE5CC8BD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DAE0F0-7D6A-7DBE-5C17-BF83E45B472F}"/>
              </a:ext>
            </a:extLst>
          </p:cNvPr>
          <p:cNvSpPr>
            <a:spLocks noGrp="1"/>
          </p:cNvSpPr>
          <p:nvPr>
            <p:ph idx="1"/>
          </p:nvPr>
        </p:nvSpPr>
        <p:spPr>
          <a:xfrm>
            <a:off x="302259" y="1313606"/>
            <a:ext cx="10375573" cy="4752897"/>
          </a:xfrm>
        </p:spPr>
        <p:txBody>
          <a:bodyPr>
            <a:normAutofit/>
          </a:bodyPr>
          <a:lstStyle/>
          <a:p>
            <a:pPr marL="0" indent="0" eaLnBrk="0" fontAlgn="base" hangingPunct="0">
              <a:lnSpc>
                <a:spcPct val="100000"/>
              </a:lnSpc>
              <a:spcBef>
                <a:spcPct val="0"/>
              </a:spcBef>
              <a:spcAft>
                <a:spcPct val="0"/>
              </a:spcAft>
              <a:buNone/>
            </a:pPr>
            <a:r>
              <a:rPr lang="en-US" b="1" dirty="0"/>
              <a:t>Prompt:</a:t>
            </a:r>
            <a:br>
              <a:rPr lang="en-US" dirty="0"/>
            </a:br>
            <a:r>
              <a:rPr lang="en-US" dirty="0"/>
              <a:t>“If you had unlimited AI power, what problem would you fix?”</a:t>
            </a:r>
          </a:p>
          <a:p>
            <a:pPr eaLnBrk="0" fontAlgn="base" hangingPunct="0">
              <a:lnSpc>
                <a:spcPct val="100000"/>
              </a:lnSpc>
              <a:spcBef>
                <a:spcPct val="0"/>
              </a:spcBef>
              <a:spcAft>
                <a:spcPct val="0"/>
              </a:spcAft>
            </a:pPr>
            <a:endParaRPr lang="en-US" altLang="en-US" dirty="0">
              <a:latin typeface="Arial" panose="020B0604020202020204" pitchFamily="34" charset="0"/>
            </a:endParaRPr>
          </a:p>
          <a:p>
            <a:pPr marL="0" indent="0">
              <a:buNone/>
            </a:pPr>
            <a:r>
              <a:rPr lang="en-US" b="1" dirty="0"/>
              <a:t>Categories:</a:t>
            </a:r>
          </a:p>
          <a:p>
            <a:r>
              <a:rPr lang="en-US" dirty="0"/>
              <a:t>School life</a:t>
            </a:r>
          </a:p>
          <a:p>
            <a:r>
              <a:rPr lang="en-US" dirty="0"/>
              <a:t>Environment</a:t>
            </a:r>
          </a:p>
          <a:p>
            <a:r>
              <a:rPr lang="en-US" dirty="0"/>
              <a:t>Community</a:t>
            </a:r>
          </a:p>
          <a:p>
            <a:r>
              <a:rPr lang="en-US" dirty="0"/>
              <a:t>Health</a:t>
            </a:r>
          </a:p>
          <a:p>
            <a:r>
              <a:rPr lang="en-US" dirty="0"/>
              <a:t>Fun / daily life</a:t>
            </a:r>
          </a:p>
          <a:p>
            <a:pPr eaLnBrk="0" fontAlgn="base" hangingPunct="0">
              <a:lnSpc>
                <a:spcPct val="100000"/>
              </a:lnSpc>
              <a:spcBef>
                <a:spcPct val="0"/>
              </a:spcBef>
              <a:spcAft>
                <a:spcPct val="0"/>
              </a:spcAft>
            </a:pPr>
            <a:endParaRPr lang="en-US" altLang="en-US" dirty="0">
              <a:latin typeface="Arial" panose="020B0604020202020204" pitchFamily="34" charset="0"/>
            </a:endParaRPr>
          </a:p>
        </p:txBody>
      </p:sp>
      <p:sp>
        <p:nvSpPr>
          <p:cNvPr id="3" name="Text Placeholder 2">
            <a:extLst>
              <a:ext uri="{FF2B5EF4-FFF2-40B4-BE49-F238E27FC236}">
                <a16:creationId xmlns:a16="http://schemas.microsoft.com/office/drawing/2014/main" id="{E31F8D96-5D14-9ACD-6E84-BF654C3E993E}"/>
              </a:ext>
            </a:extLst>
          </p:cNvPr>
          <p:cNvSpPr>
            <a:spLocks noGrp="1"/>
          </p:cNvSpPr>
          <p:nvPr>
            <p:ph type="body" sz="quarter" idx="10"/>
          </p:nvPr>
        </p:nvSpPr>
        <p:spPr/>
        <p:txBody>
          <a:bodyPr>
            <a:normAutofit/>
          </a:bodyPr>
          <a:lstStyle/>
          <a:p>
            <a:r>
              <a:rPr lang="en-US" dirty="0"/>
              <a:t>Group Activity - AI for Good Brainstorm</a:t>
            </a:r>
          </a:p>
        </p:txBody>
      </p:sp>
      <p:sp>
        <p:nvSpPr>
          <p:cNvPr id="5" name="AutoShape 3" descr="Generated image">
            <a:extLst>
              <a:ext uri="{FF2B5EF4-FFF2-40B4-BE49-F238E27FC236}">
                <a16:creationId xmlns:a16="http://schemas.microsoft.com/office/drawing/2014/main" id="{AD3C6DC1-10F8-BE3E-A468-D64BE5F46F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Image of ">
            <a:extLst>
              <a:ext uri="{FF2B5EF4-FFF2-40B4-BE49-F238E27FC236}">
                <a16:creationId xmlns:a16="http://schemas.microsoft.com/office/drawing/2014/main" id="{39BB9F78-EFD9-D589-C2CD-13F17A98FE8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descr="A red heart with a blue chip in it&#10;&#10;AI-generated content may be incorrect.">
            <a:extLst>
              <a:ext uri="{FF2B5EF4-FFF2-40B4-BE49-F238E27FC236}">
                <a16:creationId xmlns:a16="http://schemas.microsoft.com/office/drawing/2014/main" id="{C7D8746C-1D11-D6B7-96CB-D692D6BC1BBF}"/>
              </a:ext>
            </a:extLst>
          </p:cNvPr>
          <p:cNvPicPr>
            <a:picLocks noChangeAspect="1"/>
          </p:cNvPicPr>
          <p:nvPr/>
        </p:nvPicPr>
        <p:blipFill>
          <a:blip r:embed="rId3"/>
          <a:stretch>
            <a:fillRect/>
          </a:stretch>
        </p:blipFill>
        <p:spPr>
          <a:xfrm>
            <a:off x="11626596" y="99302"/>
            <a:ext cx="480568" cy="480568"/>
          </a:xfrm>
          <a:prstGeom prst="rect">
            <a:avLst/>
          </a:prstGeom>
        </p:spPr>
      </p:pic>
      <p:sp>
        <p:nvSpPr>
          <p:cNvPr id="6" name="AutoShape 3" descr="Generated image">
            <a:extLst>
              <a:ext uri="{FF2B5EF4-FFF2-40B4-BE49-F238E27FC236}">
                <a16:creationId xmlns:a16="http://schemas.microsoft.com/office/drawing/2014/main" id="{B61A3C67-B4EC-1EA3-5C8B-3BFBCE478DF3}"/>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F5F219DE-152D-E062-1C47-1C1E62BA0581}"/>
              </a:ext>
            </a:extLst>
          </p:cNvPr>
          <p:cNvSpPr txBox="1"/>
          <p:nvPr/>
        </p:nvSpPr>
        <p:spPr>
          <a:xfrm>
            <a:off x="4766188" y="5107317"/>
            <a:ext cx="9709355" cy="369332"/>
          </a:xfrm>
          <a:prstGeom prst="rect">
            <a:avLst/>
          </a:prstGeom>
          <a:noFill/>
        </p:spPr>
        <p:txBody>
          <a:bodyPr wrap="square">
            <a:spAutoFit/>
          </a:bodyPr>
          <a:lstStyle/>
          <a:p>
            <a:r>
              <a:rPr lang="en-US" dirty="0"/>
              <a:t>Take 1 minute to think silently. Then share with the group!</a:t>
            </a:r>
          </a:p>
        </p:txBody>
      </p:sp>
      <p:sp>
        <p:nvSpPr>
          <p:cNvPr id="8" name="Rectangle 1">
            <a:extLst>
              <a:ext uri="{FF2B5EF4-FFF2-40B4-BE49-F238E27FC236}">
                <a16:creationId xmlns:a16="http://schemas.microsoft.com/office/drawing/2014/main" id="{E47B5D89-794C-53F0-5D5C-DC7D67EEBFC1}"/>
              </a:ext>
            </a:extLst>
          </p:cNvPr>
          <p:cNvSpPr>
            <a:spLocks noChangeArrowheads="1"/>
          </p:cNvSpPr>
          <p:nvPr/>
        </p:nvSpPr>
        <p:spPr bwMode="auto">
          <a:xfrm>
            <a:off x="4874343" y="2689780"/>
            <a:ext cx="6194323"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Examples</a:t>
            </a:r>
            <a:r>
              <a:rPr kumimoji="0" lang="en-US" altLang="en-US" sz="2400" b="1"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“AI that reduces homework stress”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“AI that cleans the ocean”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“AI that stops wildfires”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“AI friend for lonely people”</a:t>
            </a:r>
          </a:p>
        </p:txBody>
      </p:sp>
    </p:spTree>
    <p:extLst>
      <p:ext uri="{BB962C8B-B14F-4D97-AF65-F5344CB8AC3E}">
        <p14:creationId xmlns:p14="http://schemas.microsoft.com/office/powerpoint/2010/main" val="11746082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45D50-1C74-DB7E-97A4-ABB45A6B5B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1721483-3794-12F0-6C33-D370369BAD58}"/>
              </a:ext>
            </a:extLst>
          </p:cNvPr>
          <p:cNvSpPr>
            <a:spLocks noGrp="1"/>
          </p:cNvSpPr>
          <p:nvPr>
            <p:ph type="body" sz="quarter" idx="12"/>
          </p:nvPr>
        </p:nvSpPr>
        <p:spPr/>
        <p:txBody>
          <a:bodyPr>
            <a:normAutofit/>
          </a:bodyPr>
          <a:lstStyle/>
          <a:p>
            <a:r>
              <a:rPr lang="en-US" dirty="0"/>
              <a:t>Q &amp; A</a:t>
            </a:r>
          </a:p>
          <a:p>
            <a:endParaRPr lang="en-US" dirty="0"/>
          </a:p>
        </p:txBody>
      </p:sp>
    </p:spTree>
    <p:extLst>
      <p:ext uri="{BB962C8B-B14F-4D97-AF65-F5344CB8AC3E}">
        <p14:creationId xmlns:p14="http://schemas.microsoft.com/office/powerpoint/2010/main" val="1403770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4B6856-7CAE-4E49-BC6A-1718C947B20C}"/>
              </a:ext>
            </a:extLst>
          </p:cNvPr>
          <p:cNvSpPr>
            <a:spLocks noGrp="1"/>
          </p:cNvSpPr>
          <p:nvPr>
            <p:ph idx="1"/>
          </p:nvPr>
        </p:nvSpPr>
        <p:spPr>
          <a:xfrm>
            <a:off x="418296" y="1314476"/>
            <a:ext cx="10461906" cy="1857855"/>
          </a:xfrm>
        </p:spPr>
        <p:txBody>
          <a:bodyPr>
            <a:noAutofit/>
          </a:bodyPr>
          <a:lstStyle/>
          <a:p>
            <a:pPr marL="0" indent="0">
              <a:buNone/>
            </a:pPr>
            <a:r>
              <a:rPr lang="en-US" sz="2000" b="1" dirty="0"/>
              <a:t>Let's test your skills!</a:t>
            </a:r>
          </a:p>
          <a:p>
            <a:pPr marL="0" indent="0">
              <a:buNone/>
            </a:pPr>
            <a:r>
              <a:rPr lang="en-US" sz="2000" dirty="0"/>
              <a:t>Can you tell what was made by Artificial Intelligence and what was made by a human? </a:t>
            </a:r>
          </a:p>
          <a:p>
            <a:pPr marL="0" indent="0">
              <a:buNone/>
            </a:pPr>
            <a:endParaRPr lang="en-US" sz="2000" b="1" dirty="0"/>
          </a:p>
          <a:p>
            <a:r>
              <a:rPr lang="en-US" sz="2000" b="1" dirty="0"/>
              <a:t>A Poem:</a:t>
            </a:r>
          </a:p>
          <a:p>
            <a:pPr marL="0" indent="0">
              <a:buNone/>
            </a:pPr>
            <a:r>
              <a:rPr lang="en-US" sz="2000" dirty="0"/>
              <a:t>After we read it, I’ll ask you to guess: was it written by a human or by AI?</a:t>
            </a:r>
          </a:p>
          <a:p>
            <a:pPr marL="0" indent="0">
              <a:buNone/>
            </a:pPr>
            <a:endParaRPr lang="en-US" sz="2000" b="1" dirty="0"/>
          </a:p>
        </p:txBody>
      </p:sp>
      <p:sp>
        <p:nvSpPr>
          <p:cNvPr id="3" name="Text Placeholder 2">
            <a:extLst>
              <a:ext uri="{FF2B5EF4-FFF2-40B4-BE49-F238E27FC236}">
                <a16:creationId xmlns:a16="http://schemas.microsoft.com/office/drawing/2014/main" id="{E0234F69-919D-974A-9B5E-FAFE28166E7A}"/>
              </a:ext>
            </a:extLst>
          </p:cNvPr>
          <p:cNvSpPr>
            <a:spLocks noGrp="1"/>
          </p:cNvSpPr>
          <p:nvPr>
            <p:ph type="body" sz="quarter" idx="10"/>
          </p:nvPr>
        </p:nvSpPr>
        <p:spPr/>
        <p:txBody>
          <a:bodyPr/>
          <a:lstStyle/>
          <a:p>
            <a:r>
              <a:rPr lang="en-US" dirty="0"/>
              <a:t>Warm-Up: "Al or Human?"</a:t>
            </a:r>
          </a:p>
        </p:txBody>
      </p:sp>
      <p:sp>
        <p:nvSpPr>
          <p:cNvPr id="4" name="Text Placeholder 3">
            <a:extLst>
              <a:ext uri="{FF2B5EF4-FFF2-40B4-BE49-F238E27FC236}">
                <a16:creationId xmlns:a16="http://schemas.microsoft.com/office/drawing/2014/main" id="{1203D358-726F-8449-8642-5B6ECE24BF6A}"/>
              </a:ext>
            </a:extLst>
          </p:cNvPr>
          <p:cNvSpPr>
            <a:spLocks noGrp="1"/>
          </p:cNvSpPr>
          <p:nvPr>
            <p:ph type="body" sz="quarter" idx="13"/>
          </p:nvPr>
        </p:nvSpPr>
        <p:spPr/>
        <p:txBody>
          <a:bodyPr/>
          <a:lstStyle/>
          <a:p>
            <a:r>
              <a:rPr lang="en-US" dirty="0"/>
              <a:t>A poem</a:t>
            </a:r>
          </a:p>
        </p:txBody>
      </p:sp>
      <p:sp>
        <p:nvSpPr>
          <p:cNvPr id="6" name="TextBox 5">
            <a:extLst>
              <a:ext uri="{FF2B5EF4-FFF2-40B4-BE49-F238E27FC236}">
                <a16:creationId xmlns:a16="http://schemas.microsoft.com/office/drawing/2014/main" id="{708F34CF-D7FF-5CBB-8B66-BEB0C5D4C774}"/>
              </a:ext>
            </a:extLst>
          </p:cNvPr>
          <p:cNvSpPr txBox="1"/>
          <p:nvPr/>
        </p:nvSpPr>
        <p:spPr>
          <a:xfrm>
            <a:off x="418296" y="3647184"/>
            <a:ext cx="10184114" cy="1569660"/>
          </a:xfrm>
          <a:prstGeom prst="rect">
            <a:avLst/>
          </a:prstGeom>
          <a:noFill/>
        </p:spPr>
        <p:txBody>
          <a:bodyPr wrap="square">
            <a:spAutoFit/>
          </a:bodyPr>
          <a:lstStyle/>
          <a:p>
            <a:r>
              <a:rPr lang="en-US" sz="2400" dirty="0">
                <a:solidFill>
                  <a:srgbClr val="7030A0"/>
                </a:solidFill>
              </a:rPr>
              <a:t>Fog covered the oak tree like a white blanket.</a:t>
            </a:r>
            <a:br>
              <a:rPr lang="en-US" sz="2400" dirty="0">
                <a:solidFill>
                  <a:srgbClr val="7030A0"/>
                </a:solidFill>
              </a:rPr>
            </a:br>
            <a:r>
              <a:rPr lang="en-US" sz="2400" dirty="0">
                <a:solidFill>
                  <a:srgbClr val="7030A0"/>
                </a:solidFill>
              </a:rPr>
              <a:t>The night was calm and still.</a:t>
            </a:r>
            <a:br>
              <a:rPr lang="en-US" sz="2400" dirty="0">
                <a:solidFill>
                  <a:srgbClr val="7030A0"/>
                </a:solidFill>
              </a:rPr>
            </a:br>
            <a:r>
              <a:rPr lang="en-US" sz="2400" dirty="0">
                <a:solidFill>
                  <a:srgbClr val="7030A0"/>
                </a:solidFill>
              </a:rPr>
              <a:t>No birds sang, no wind blew —</a:t>
            </a:r>
            <a:br>
              <a:rPr lang="en-US" sz="2400" dirty="0">
                <a:solidFill>
                  <a:srgbClr val="7030A0"/>
                </a:solidFill>
              </a:rPr>
            </a:br>
            <a:r>
              <a:rPr lang="en-US" sz="2400" dirty="0">
                <a:solidFill>
                  <a:srgbClr val="7030A0"/>
                </a:solidFill>
              </a:rPr>
              <a:t>Just tiny drops of water falling on the grass.</a:t>
            </a:r>
          </a:p>
        </p:txBody>
      </p:sp>
      <p:cxnSp>
        <p:nvCxnSpPr>
          <p:cNvPr id="12" name="Straight Connector 11">
            <a:extLst>
              <a:ext uri="{FF2B5EF4-FFF2-40B4-BE49-F238E27FC236}">
                <a16:creationId xmlns:a16="http://schemas.microsoft.com/office/drawing/2014/main" id="{7883877A-B19F-980D-09F5-89F369F14D73}"/>
              </a:ext>
            </a:extLst>
          </p:cNvPr>
          <p:cNvCxnSpPr/>
          <p:nvPr/>
        </p:nvCxnSpPr>
        <p:spPr>
          <a:xfrm>
            <a:off x="440158" y="3468353"/>
            <a:ext cx="1018411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87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25BA8-4A16-64B7-60E9-1A93F0A6C6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A124A9-80C9-855B-7E9C-69219A822ED2}"/>
              </a:ext>
            </a:extLst>
          </p:cNvPr>
          <p:cNvSpPr>
            <a:spLocks noGrp="1"/>
          </p:cNvSpPr>
          <p:nvPr>
            <p:ph idx="1"/>
          </p:nvPr>
        </p:nvSpPr>
        <p:spPr>
          <a:xfrm>
            <a:off x="418296" y="1314476"/>
            <a:ext cx="6108700" cy="1857855"/>
          </a:xfrm>
        </p:spPr>
        <p:txBody>
          <a:bodyPr>
            <a:noAutofit/>
          </a:bodyPr>
          <a:lstStyle/>
          <a:p>
            <a:pPr marL="0" indent="0">
              <a:buNone/>
            </a:pPr>
            <a:r>
              <a:rPr lang="en-US" sz="2000" b="1" dirty="0"/>
              <a:t>Let's test your skills!</a:t>
            </a:r>
          </a:p>
          <a:p>
            <a:pPr marL="0" indent="0">
              <a:buNone/>
            </a:pPr>
            <a:r>
              <a:rPr lang="en-US" sz="2000" dirty="0"/>
              <a:t>Can you tell what was made by Artificial Intelligence and what was made by a human? </a:t>
            </a:r>
          </a:p>
          <a:p>
            <a:pPr marL="0" indent="0">
              <a:buNone/>
            </a:pPr>
            <a:endParaRPr lang="en-US" sz="2000" b="1" dirty="0"/>
          </a:p>
          <a:p>
            <a:r>
              <a:rPr lang="en-US" sz="2000" b="1" dirty="0"/>
              <a:t>A Poem</a:t>
            </a:r>
          </a:p>
          <a:p>
            <a:r>
              <a:rPr lang="en-US" sz="2000" b="1" dirty="0"/>
              <a:t>A Conversation:</a:t>
            </a:r>
          </a:p>
          <a:p>
            <a:pPr marL="0" indent="0">
              <a:buNone/>
            </a:pPr>
            <a:endParaRPr lang="en-US" sz="2000" b="1" dirty="0"/>
          </a:p>
        </p:txBody>
      </p:sp>
      <p:sp>
        <p:nvSpPr>
          <p:cNvPr id="3" name="Text Placeholder 2">
            <a:extLst>
              <a:ext uri="{FF2B5EF4-FFF2-40B4-BE49-F238E27FC236}">
                <a16:creationId xmlns:a16="http://schemas.microsoft.com/office/drawing/2014/main" id="{21E870CD-DDCA-9459-498C-4495833588C8}"/>
              </a:ext>
            </a:extLst>
          </p:cNvPr>
          <p:cNvSpPr>
            <a:spLocks noGrp="1"/>
          </p:cNvSpPr>
          <p:nvPr>
            <p:ph type="body" sz="quarter" idx="10"/>
          </p:nvPr>
        </p:nvSpPr>
        <p:spPr/>
        <p:txBody>
          <a:bodyPr/>
          <a:lstStyle/>
          <a:p>
            <a:r>
              <a:rPr lang="en-US" dirty="0"/>
              <a:t>Warm-Up: "Al or Human?"</a:t>
            </a:r>
          </a:p>
        </p:txBody>
      </p:sp>
      <p:sp>
        <p:nvSpPr>
          <p:cNvPr id="4" name="Text Placeholder 3">
            <a:extLst>
              <a:ext uri="{FF2B5EF4-FFF2-40B4-BE49-F238E27FC236}">
                <a16:creationId xmlns:a16="http://schemas.microsoft.com/office/drawing/2014/main" id="{E61A5A49-35D9-3217-FA75-E30531942EE5}"/>
              </a:ext>
            </a:extLst>
          </p:cNvPr>
          <p:cNvSpPr>
            <a:spLocks noGrp="1"/>
          </p:cNvSpPr>
          <p:nvPr>
            <p:ph type="body" sz="quarter" idx="13"/>
          </p:nvPr>
        </p:nvSpPr>
        <p:spPr/>
        <p:txBody>
          <a:bodyPr/>
          <a:lstStyle/>
          <a:p>
            <a:r>
              <a:rPr lang="en-US" dirty="0"/>
              <a:t>A poem</a:t>
            </a:r>
          </a:p>
        </p:txBody>
      </p:sp>
      <p:sp>
        <p:nvSpPr>
          <p:cNvPr id="6" name="TextBox 5">
            <a:extLst>
              <a:ext uri="{FF2B5EF4-FFF2-40B4-BE49-F238E27FC236}">
                <a16:creationId xmlns:a16="http://schemas.microsoft.com/office/drawing/2014/main" id="{CF5D2B8A-3538-89AC-B278-E4F4FE026269}"/>
              </a:ext>
            </a:extLst>
          </p:cNvPr>
          <p:cNvSpPr txBox="1"/>
          <p:nvPr/>
        </p:nvSpPr>
        <p:spPr>
          <a:xfrm>
            <a:off x="6438624" y="1165509"/>
            <a:ext cx="5429279" cy="646331"/>
          </a:xfrm>
          <a:prstGeom prst="rect">
            <a:avLst/>
          </a:prstGeom>
          <a:noFill/>
        </p:spPr>
        <p:txBody>
          <a:bodyPr wrap="square">
            <a:spAutoFit/>
          </a:bodyPr>
          <a:lstStyle/>
          <a:p>
            <a:pPr rtl="0">
              <a:buNone/>
            </a:pPr>
            <a:r>
              <a:rPr lang="en-US" sz="1800" b="0" i="0" u="none" strike="noStrike" dirty="0">
                <a:solidFill>
                  <a:srgbClr val="475569"/>
                </a:solidFill>
                <a:effectLst/>
                <a:latin typeface="Lato" panose="020F0502020204030203" pitchFamily="34" charset="0"/>
              </a:rPr>
              <a:t>This is a conversation between a student and an assistant</a:t>
            </a:r>
            <a:r>
              <a:rPr lang="en-US" dirty="0">
                <a:solidFill>
                  <a:srgbClr val="475569"/>
                </a:solidFill>
                <a:latin typeface="Lato" panose="020F0502020204030203" pitchFamily="34" charset="0"/>
              </a:rPr>
              <a:t>:</a:t>
            </a:r>
            <a:endParaRPr lang="en-US" dirty="0"/>
          </a:p>
        </p:txBody>
      </p:sp>
      <p:pic>
        <p:nvPicPr>
          <p:cNvPr id="5" name="Picture 4">
            <a:extLst>
              <a:ext uri="{FF2B5EF4-FFF2-40B4-BE49-F238E27FC236}">
                <a16:creationId xmlns:a16="http://schemas.microsoft.com/office/drawing/2014/main" id="{84AF6DAC-0005-B6DD-6849-990075F1C6F7}"/>
              </a:ext>
            </a:extLst>
          </p:cNvPr>
          <p:cNvPicPr>
            <a:picLocks noChangeAspect="1"/>
          </p:cNvPicPr>
          <p:nvPr/>
        </p:nvPicPr>
        <p:blipFill>
          <a:blip r:embed="rId3"/>
          <a:stretch>
            <a:fillRect/>
          </a:stretch>
        </p:blipFill>
        <p:spPr>
          <a:xfrm>
            <a:off x="6529042" y="2045970"/>
            <a:ext cx="5429279" cy="4526280"/>
          </a:xfrm>
          <a:prstGeom prst="rect">
            <a:avLst/>
          </a:prstGeom>
        </p:spPr>
      </p:pic>
      <p:sp>
        <p:nvSpPr>
          <p:cNvPr id="8" name="TextBox 7">
            <a:extLst>
              <a:ext uri="{FF2B5EF4-FFF2-40B4-BE49-F238E27FC236}">
                <a16:creationId xmlns:a16="http://schemas.microsoft.com/office/drawing/2014/main" id="{8FF3B8F9-16E8-33BE-73FD-AEF1F99A4D5F}"/>
              </a:ext>
            </a:extLst>
          </p:cNvPr>
          <p:cNvSpPr txBox="1"/>
          <p:nvPr/>
        </p:nvSpPr>
        <p:spPr>
          <a:xfrm>
            <a:off x="636010" y="3708945"/>
            <a:ext cx="5239010" cy="646331"/>
          </a:xfrm>
          <a:prstGeom prst="rect">
            <a:avLst/>
          </a:prstGeom>
          <a:noFill/>
        </p:spPr>
        <p:txBody>
          <a:bodyPr wrap="square">
            <a:spAutoFit/>
          </a:bodyPr>
          <a:lstStyle/>
          <a:p>
            <a:pPr rtl="0">
              <a:buNone/>
            </a:pPr>
            <a:r>
              <a:rPr lang="en-US" sz="1800" b="1" i="0" u="none" strike="noStrike" dirty="0">
                <a:solidFill>
                  <a:srgbClr val="4F46E5"/>
                </a:solidFill>
                <a:effectLst/>
                <a:latin typeface="Lato" panose="020F0502020204030203" pitchFamily="34" charset="0"/>
              </a:rPr>
              <a:t>Was the Assistant a human or an AI? How did it know the *context*?</a:t>
            </a:r>
            <a:endParaRPr lang="en-US" dirty="0"/>
          </a:p>
        </p:txBody>
      </p:sp>
      <p:cxnSp>
        <p:nvCxnSpPr>
          <p:cNvPr id="9" name="Straight Connector 8">
            <a:extLst>
              <a:ext uri="{FF2B5EF4-FFF2-40B4-BE49-F238E27FC236}">
                <a16:creationId xmlns:a16="http://schemas.microsoft.com/office/drawing/2014/main" id="{CB1D1C1D-2516-A670-5970-472A71723115}"/>
              </a:ext>
            </a:extLst>
          </p:cNvPr>
          <p:cNvCxnSpPr>
            <a:cxnSpLocks/>
          </p:cNvCxnSpPr>
          <p:nvPr/>
        </p:nvCxnSpPr>
        <p:spPr>
          <a:xfrm>
            <a:off x="6526996" y="1868990"/>
            <a:ext cx="545791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623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3C078-BE02-D515-6548-CA3EFD23892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117B4F-C057-0A66-5E92-C9DF4D7BF44A}"/>
              </a:ext>
            </a:extLst>
          </p:cNvPr>
          <p:cNvSpPr>
            <a:spLocks noGrp="1"/>
          </p:cNvSpPr>
          <p:nvPr>
            <p:ph idx="1"/>
          </p:nvPr>
        </p:nvSpPr>
        <p:spPr>
          <a:xfrm>
            <a:off x="418296" y="1314476"/>
            <a:ext cx="6108700" cy="1857855"/>
          </a:xfrm>
        </p:spPr>
        <p:txBody>
          <a:bodyPr>
            <a:noAutofit/>
          </a:bodyPr>
          <a:lstStyle/>
          <a:p>
            <a:pPr marL="0" indent="0">
              <a:buNone/>
            </a:pPr>
            <a:r>
              <a:rPr lang="en-US" sz="2000" b="1" dirty="0"/>
              <a:t>Let's test your skills!</a:t>
            </a:r>
          </a:p>
          <a:p>
            <a:pPr marL="0" indent="0">
              <a:buNone/>
            </a:pPr>
            <a:r>
              <a:rPr lang="en-US" sz="2000" dirty="0"/>
              <a:t>Can you tell what was made by Artificial Intelligence and what was made by a human? </a:t>
            </a:r>
          </a:p>
          <a:p>
            <a:pPr marL="0" indent="0">
              <a:buNone/>
            </a:pPr>
            <a:endParaRPr lang="en-US" sz="2000" b="1" dirty="0"/>
          </a:p>
          <a:p>
            <a:r>
              <a:rPr lang="en-US" sz="2000" b="1" dirty="0"/>
              <a:t>A Poem</a:t>
            </a:r>
          </a:p>
          <a:p>
            <a:r>
              <a:rPr lang="en-US" sz="2000" b="1" dirty="0"/>
              <a:t>A Conversation</a:t>
            </a:r>
          </a:p>
          <a:p>
            <a:r>
              <a:rPr lang="en-US" sz="2000" b="1" dirty="0"/>
              <a:t>A Photo</a:t>
            </a:r>
          </a:p>
          <a:p>
            <a:pPr marL="0" indent="0">
              <a:buNone/>
            </a:pPr>
            <a:endParaRPr lang="en-US" sz="2000" b="1" dirty="0"/>
          </a:p>
        </p:txBody>
      </p:sp>
      <p:sp>
        <p:nvSpPr>
          <p:cNvPr id="3" name="Text Placeholder 2">
            <a:extLst>
              <a:ext uri="{FF2B5EF4-FFF2-40B4-BE49-F238E27FC236}">
                <a16:creationId xmlns:a16="http://schemas.microsoft.com/office/drawing/2014/main" id="{CEACFA8B-8C65-8891-8532-7C95A4268CE5}"/>
              </a:ext>
            </a:extLst>
          </p:cNvPr>
          <p:cNvSpPr>
            <a:spLocks noGrp="1"/>
          </p:cNvSpPr>
          <p:nvPr>
            <p:ph type="body" sz="quarter" idx="10"/>
          </p:nvPr>
        </p:nvSpPr>
        <p:spPr/>
        <p:txBody>
          <a:bodyPr/>
          <a:lstStyle/>
          <a:p>
            <a:r>
              <a:rPr lang="en-US" dirty="0"/>
              <a:t>Warm-Up: "Al or Human?"</a:t>
            </a:r>
          </a:p>
        </p:txBody>
      </p:sp>
      <p:sp>
        <p:nvSpPr>
          <p:cNvPr id="4" name="Text Placeholder 3">
            <a:extLst>
              <a:ext uri="{FF2B5EF4-FFF2-40B4-BE49-F238E27FC236}">
                <a16:creationId xmlns:a16="http://schemas.microsoft.com/office/drawing/2014/main" id="{8E6DD1B5-F393-80C8-4CC9-CF820FF4ADAC}"/>
              </a:ext>
            </a:extLst>
          </p:cNvPr>
          <p:cNvSpPr>
            <a:spLocks noGrp="1"/>
          </p:cNvSpPr>
          <p:nvPr>
            <p:ph type="body" sz="quarter" idx="13"/>
          </p:nvPr>
        </p:nvSpPr>
        <p:spPr/>
        <p:txBody>
          <a:bodyPr/>
          <a:lstStyle/>
          <a:p>
            <a:r>
              <a:rPr lang="en-US" dirty="0"/>
              <a:t>A poem</a:t>
            </a:r>
          </a:p>
        </p:txBody>
      </p:sp>
      <p:pic>
        <p:nvPicPr>
          <p:cNvPr id="7" name="Picture 2">
            <a:extLst>
              <a:ext uri="{FF2B5EF4-FFF2-40B4-BE49-F238E27FC236}">
                <a16:creationId xmlns:a16="http://schemas.microsoft.com/office/drawing/2014/main" id="{F4A03DF0-0603-C57B-617F-50116C5D7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966" y="1313607"/>
            <a:ext cx="4398810" cy="43988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6D7153B-439E-46EE-3E32-5BEDF2F406C6}"/>
              </a:ext>
            </a:extLst>
          </p:cNvPr>
          <p:cNvSpPr txBox="1"/>
          <p:nvPr/>
        </p:nvSpPr>
        <p:spPr>
          <a:xfrm>
            <a:off x="616058" y="4120594"/>
            <a:ext cx="6098582" cy="923330"/>
          </a:xfrm>
          <a:prstGeom prst="rect">
            <a:avLst/>
          </a:prstGeom>
          <a:noFill/>
        </p:spPr>
        <p:txBody>
          <a:bodyPr wrap="square">
            <a:spAutoFit/>
          </a:bodyPr>
          <a:lstStyle/>
          <a:p>
            <a:pPr marL="285750" indent="-285750" rtl="0">
              <a:buFont typeface="Arial" panose="020B0604020202020204" pitchFamily="34" charset="0"/>
              <a:buChar char="•"/>
            </a:pPr>
            <a:r>
              <a:rPr lang="en-US" b="1" dirty="0">
                <a:solidFill>
                  <a:srgbClr val="4F46E5"/>
                </a:solidFill>
                <a:latin typeface="Lato" panose="020F0502020204030203" pitchFamily="34" charset="0"/>
              </a:rPr>
              <a:t>Was the image made by an AI or a human artist?</a:t>
            </a:r>
          </a:p>
          <a:p>
            <a:pPr marL="285750" indent="-285750">
              <a:buFont typeface="Arial" panose="020B0604020202020204" pitchFamily="34" charset="0"/>
              <a:buChar char="•"/>
            </a:pPr>
            <a:endParaRPr lang="en-US" b="1" dirty="0">
              <a:solidFill>
                <a:srgbClr val="4F46E5"/>
              </a:solidFill>
              <a:latin typeface="Lato" panose="020F0502020204030203" pitchFamily="34" charset="0"/>
            </a:endParaRPr>
          </a:p>
          <a:p>
            <a:pPr marL="285750" indent="-285750" rtl="0">
              <a:buFont typeface="Arial" panose="020B0604020202020204" pitchFamily="34" charset="0"/>
              <a:buChar char="•"/>
            </a:pPr>
            <a:r>
              <a:rPr lang="en-US" b="1" dirty="0">
                <a:solidFill>
                  <a:srgbClr val="4F46E5"/>
                </a:solidFill>
                <a:latin typeface="Lato" panose="020F0502020204030203" pitchFamily="34" charset="0"/>
              </a:rPr>
              <a:t>What clues make you sure?</a:t>
            </a:r>
          </a:p>
        </p:txBody>
      </p:sp>
    </p:spTree>
    <p:extLst>
      <p:ext uri="{BB962C8B-B14F-4D97-AF65-F5344CB8AC3E}">
        <p14:creationId xmlns:p14="http://schemas.microsoft.com/office/powerpoint/2010/main" val="2805538895"/>
      </p:ext>
    </p:extLst>
  </p:cSld>
  <p:clrMapOvr>
    <a:masterClrMapping/>
  </p:clrMapOvr>
</p:sld>
</file>

<file path=ppt/theme/theme1.xml><?xml version="1.0" encoding="utf-8"?>
<a:theme xmlns:a="http://schemas.openxmlformats.org/drawingml/2006/main" name="Title Slides">
  <a:themeElements>
    <a:clrScheme name="Newegg 2020">
      <a:dk1>
        <a:srgbClr val="000000"/>
      </a:dk1>
      <a:lt1>
        <a:srgbClr val="FFFFFF"/>
      </a:lt1>
      <a:dk2>
        <a:srgbClr val="44546A"/>
      </a:dk2>
      <a:lt2>
        <a:srgbClr val="E7E6E6"/>
      </a:lt2>
      <a:accent1>
        <a:srgbClr val="0A2651"/>
      </a:accent1>
      <a:accent2>
        <a:srgbClr val="EB8F2D"/>
      </a:accent2>
      <a:accent3>
        <a:srgbClr val="A5A5A5"/>
      </a:accent3>
      <a:accent4>
        <a:srgbClr val="FFC000"/>
      </a:accent4>
      <a:accent5>
        <a:srgbClr val="5B9BD5"/>
      </a:accent5>
      <a:accent6>
        <a:srgbClr val="76CAE6"/>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ea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32633</TotalTime>
  <Words>11442</Words>
  <Application>Microsoft Macintosh PowerPoint</Application>
  <PresentationFormat>Widescreen</PresentationFormat>
  <Paragraphs>1099</Paragraphs>
  <Slides>62</Slides>
  <Notes>60</Notes>
  <HiddenSlides>0</HiddenSlides>
  <MMClips>3</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62</vt:i4>
      </vt:variant>
    </vt:vector>
  </HeadingPairs>
  <TitlesOfParts>
    <vt:vector size="72" baseType="lpstr">
      <vt:lpstr>Arial</vt:lpstr>
      <vt:lpstr>Calibri</vt:lpstr>
      <vt:lpstr>Open Sans Light</vt:lpstr>
      <vt:lpstr>Roboto</vt:lpstr>
      <vt:lpstr>Lato</vt:lpstr>
      <vt:lpstr>Open Sans</vt:lpstr>
      <vt:lpstr>Montserrat</vt:lpstr>
      <vt:lpstr>Title Slides</vt:lpstr>
      <vt:lpstr>Break Slides</vt:lpstr>
      <vt:lpstr>Content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Garry.X.Gu (tech.uscadb.Newegg) 22284</cp:lastModifiedBy>
  <cp:revision>173</cp:revision>
  <dcterms:created xsi:type="dcterms:W3CDTF">2019-12-11T03:04:14Z</dcterms:created>
  <dcterms:modified xsi:type="dcterms:W3CDTF">2025-11-22T09:59:41Z</dcterms:modified>
</cp:coreProperties>
</file>